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324" r:id="rId2"/>
    <p:sldId id="267" r:id="rId3"/>
    <p:sldId id="327" r:id="rId4"/>
    <p:sldId id="268" r:id="rId5"/>
    <p:sldId id="326" r:id="rId6"/>
    <p:sldId id="269" r:id="rId7"/>
    <p:sldId id="321" r:id="rId8"/>
    <p:sldId id="270" r:id="rId9"/>
    <p:sldId id="263" r:id="rId10"/>
    <p:sldId id="276" r:id="rId11"/>
    <p:sldId id="303" r:id="rId12"/>
    <p:sldId id="304" r:id="rId13"/>
    <p:sldId id="305" r:id="rId14"/>
    <p:sldId id="307" r:id="rId15"/>
    <p:sldId id="306" r:id="rId16"/>
    <p:sldId id="308" r:id="rId17"/>
    <p:sldId id="285" r:id="rId18"/>
    <p:sldId id="286" r:id="rId19"/>
    <p:sldId id="311" r:id="rId20"/>
    <p:sldId id="312" r:id="rId21"/>
    <p:sldId id="313" r:id="rId22"/>
    <p:sldId id="314" r:id="rId23"/>
    <p:sldId id="315" r:id="rId24"/>
    <p:sldId id="328" r:id="rId25"/>
    <p:sldId id="329" r:id="rId26"/>
    <p:sldId id="325" r:id="rId27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Rg st="1" end="61"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A2A2"/>
    <a:srgbClr val="D16C41"/>
    <a:srgbClr val="E17B68"/>
    <a:srgbClr val="FF8B76"/>
    <a:srgbClr val="FF6D4B"/>
    <a:srgbClr val="0E2946"/>
    <a:srgbClr val="63ADFF"/>
    <a:srgbClr val="3A7E88"/>
    <a:srgbClr val="369CAE"/>
    <a:srgbClr val="228C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37" autoAdjust="0"/>
    <p:restoredTop sz="94660" autoAdjust="0"/>
  </p:normalViewPr>
  <p:slideViewPr>
    <p:cSldViewPr snapToGrid="0" snapToObjects="1">
      <p:cViewPr varScale="1">
        <p:scale>
          <a:sx n="98" d="100"/>
          <a:sy n="98" d="100"/>
        </p:scale>
        <p:origin x="1528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5C4B85-F5E2-3B43-B452-39126DEC4C98}" type="datetimeFigureOut">
              <a:rPr lang="en-US" smtClean="0"/>
              <a:t>10/3/19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5352FD-752C-F042-90FB-7E9086F8618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374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AAE0B-E3A9-415E-BF9D-35A66B2C4B2F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6913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CD08C-AA6F-1D42-8FB9-BC42FF31E747}" type="datetimeFigureOut">
              <a:rPr lang="es-ES" smtClean="0"/>
              <a:pPr/>
              <a:t>3/10/19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60F2E-55DD-264A-997F-FB2D30306CD7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89114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CD08C-AA6F-1D42-8FB9-BC42FF31E747}" type="datetimeFigureOut">
              <a:rPr lang="es-ES" smtClean="0"/>
              <a:pPr/>
              <a:t>3/10/19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60F2E-55DD-264A-997F-FB2D30306CD7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4061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CD08C-AA6F-1D42-8FB9-BC42FF31E747}" type="datetimeFigureOut">
              <a:rPr lang="es-ES" smtClean="0"/>
              <a:pPr/>
              <a:t>3/10/19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60F2E-55DD-264A-997F-FB2D30306CD7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5144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CD08C-AA6F-1D42-8FB9-BC42FF31E747}" type="datetimeFigureOut">
              <a:rPr lang="es-ES" smtClean="0"/>
              <a:pPr/>
              <a:t>3/10/19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60F2E-55DD-264A-997F-FB2D30306CD7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5850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CD08C-AA6F-1D42-8FB9-BC42FF31E747}" type="datetimeFigureOut">
              <a:rPr lang="es-ES" smtClean="0"/>
              <a:pPr/>
              <a:t>3/10/19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60F2E-55DD-264A-997F-FB2D30306CD7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1050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CD08C-AA6F-1D42-8FB9-BC42FF31E747}" type="datetimeFigureOut">
              <a:rPr lang="es-ES" smtClean="0"/>
              <a:pPr/>
              <a:t>3/10/19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60F2E-55DD-264A-997F-FB2D30306CD7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1511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CD08C-AA6F-1D42-8FB9-BC42FF31E747}" type="datetimeFigureOut">
              <a:rPr lang="es-ES" smtClean="0"/>
              <a:pPr/>
              <a:t>3/10/19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60F2E-55DD-264A-997F-FB2D30306CD7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1934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CD08C-AA6F-1D42-8FB9-BC42FF31E747}" type="datetimeFigureOut">
              <a:rPr lang="es-ES" smtClean="0"/>
              <a:pPr/>
              <a:t>3/10/19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60F2E-55DD-264A-997F-FB2D30306CD7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59554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CD08C-AA6F-1D42-8FB9-BC42FF31E747}" type="datetimeFigureOut">
              <a:rPr lang="es-ES" smtClean="0"/>
              <a:pPr/>
              <a:t>3/10/19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60F2E-55DD-264A-997F-FB2D30306CD7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4966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CD08C-AA6F-1D42-8FB9-BC42FF31E747}" type="datetimeFigureOut">
              <a:rPr lang="es-ES" smtClean="0"/>
              <a:pPr/>
              <a:t>3/10/19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60F2E-55DD-264A-997F-FB2D30306CD7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2142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CD08C-AA6F-1D42-8FB9-BC42FF31E747}" type="datetimeFigureOut">
              <a:rPr lang="es-ES" smtClean="0"/>
              <a:pPr/>
              <a:t>3/10/19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60F2E-55DD-264A-997F-FB2D30306CD7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8968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3290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extLst>
    <p:ext uri="{DCECCB84-F9BA-43D5-87BE-67443E8EF086}">
      <p15:sldGuideLst xmlns:p15="http://schemas.microsoft.com/office/powerpoint/2012/main">
        <p15:guide id="1" orient="horz" pos="433">
          <p15:clr>
            <a:srgbClr val="FBAE40"/>
          </p15:clr>
        </p15:guide>
        <p15:guide id="2" pos="673">
          <p15:clr>
            <a:srgbClr val="FBAE40"/>
          </p15:clr>
        </p15:guide>
        <p15:guide id="3" pos="7007">
          <p15:clr>
            <a:srgbClr val="FBAE40"/>
          </p15:clr>
        </p15:guide>
        <p15:guide id="4" orient="horz" pos="3887">
          <p15:clr>
            <a:srgbClr val="FBAE40"/>
          </p15:clr>
        </p15:guide>
        <p15:guide id="5" orient="horz" pos="1392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CD08C-AA6F-1D42-8FB9-BC42FF31E747}" type="datetimeFigureOut">
              <a:rPr lang="es-ES" smtClean="0"/>
              <a:pPr/>
              <a:t>3/10/19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60F2E-55DD-264A-997F-FB2D30306CD7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2067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9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6.png"/><Relationship Id="rId7" Type="http://schemas.openxmlformats.org/officeDocument/2006/relationships/image" Target="../media/image9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9.png"/><Relationship Id="rId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43.png"/><Relationship Id="rId7" Type="http://schemas.openxmlformats.org/officeDocument/2006/relationships/image" Target="../media/image47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Relationship Id="rId9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tiff"/><Relationship Id="rId7" Type="http://schemas.openxmlformats.org/officeDocument/2006/relationships/image" Target="../media/image55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tiff"/><Relationship Id="rId5" Type="http://schemas.openxmlformats.org/officeDocument/2006/relationships/image" Target="../media/image5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tiff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7.jpeg"/><Relationship Id="rId7" Type="http://schemas.openxmlformats.org/officeDocument/2006/relationships/image" Target="../media/image53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Relationship Id="rId9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54.tiff"/><Relationship Id="rId7" Type="http://schemas.openxmlformats.org/officeDocument/2006/relationships/image" Target="../media/image63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55.png"/><Relationship Id="rId4" Type="http://schemas.openxmlformats.org/officeDocument/2006/relationships/image" Target="../media/image62.png"/><Relationship Id="rId9" Type="http://schemas.openxmlformats.org/officeDocument/2006/relationships/image" Target="../media/image6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tiff"/><Relationship Id="rId5" Type="http://schemas.openxmlformats.org/officeDocument/2006/relationships/image" Target="../media/image2.png"/><Relationship Id="rId4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9.pn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10" Type="http://schemas.openxmlformats.org/officeDocument/2006/relationships/image" Target="../media/image52.tiff"/><Relationship Id="rId4" Type="http://schemas.openxmlformats.org/officeDocument/2006/relationships/image" Target="../media/image66.jpg"/><Relationship Id="rId9" Type="http://schemas.openxmlformats.org/officeDocument/2006/relationships/image" Target="../media/image7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file:////Users/josemoran/Desktop/AGRYD123/PRESENTACIONES/BERRIES%20TALCA/fondo%20de%20pantalla%20.pptx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Agrupar 26"/>
          <p:cNvGrpSpPr/>
          <p:nvPr/>
        </p:nvGrpSpPr>
        <p:grpSpPr>
          <a:xfrm>
            <a:off x="-1" y="0"/>
            <a:ext cx="9153071" cy="6858000"/>
            <a:chOff x="-1" y="0"/>
            <a:chExt cx="9153071" cy="6858000"/>
          </a:xfrm>
        </p:grpSpPr>
        <p:pic>
          <p:nvPicPr>
            <p:cNvPr id="12" name="Imagen 11" descr="drops-of-water-578897_1280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34930" cy="6858000"/>
            </a:xfrm>
            <a:prstGeom prst="rect">
              <a:avLst/>
            </a:prstGeom>
          </p:spPr>
        </p:pic>
        <p:sp>
          <p:nvSpPr>
            <p:cNvPr id="13" name="Rectángulo 12"/>
            <p:cNvSpPr/>
            <p:nvPr/>
          </p:nvSpPr>
          <p:spPr>
            <a:xfrm>
              <a:off x="3103653" y="0"/>
              <a:ext cx="6049417" cy="6858000"/>
            </a:xfrm>
            <a:prstGeom prst="rect">
              <a:avLst/>
            </a:prstGeom>
            <a:solidFill>
              <a:srgbClr val="134865">
                <a:alpha val="54000"/>
              </a:srgbClr>
            </a:solidFill>
            <a:ln w="0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4" name="Subtítulo 2"/>
            <p:cNvSpPr txBox="1">
              <a:spLocks/>
            </p:cNvSpPr>
            <p:nvPr/>
          </p:nvSpPr>
          <p:spPr>
            <a:xfrm>
              <a:off x="3794505" y="4999833"/>
              <a:ext cx="4372358" cy="1273878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lang="es-ES" sz="3200" dirty="0">
                <a:solidFill>
                  <a:schemeClr val="bg1"/>
                </a:solidFill>
              </a:endParaRPr>
            </a:p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lang="es-ES" sz="3200" dirty="0" err="1">
                  <a:solidFill>
                    <a:schemeClr val="bg1"/>
                  </a:solidFill>
                </a:rPr>
                <a:t>www.agryd.cl</a:t>
              </a:r>
              <a:endPara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Rectángulo 14"/>
            <p:cNvSpPr/>
            <p:nvPr/>
          </p:nvSpPr>
          <p:spPr>
            <a:xfrm>
              <a:off x="1406071" y="1152896"/>
              <a:ext cx="7746999" cy="1735334"/>
            </a:xfrm>
            <a:prstGeom prst="rect">
              <a:avLst/>
            </a:prstGeom>
            <a:solidFill>
              <a:schemeClr val="accent1">
                <a:lumMod val="50000"/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6" name="Título 1"/>
            <p:cNvSpPr txBox="1">
              <a:spLocks/>
            </p:cNvSpPr>
            <p:nvPr/>
          </p:nvSpPr>
          <p:spPr>
            <a:xfrm>
              <a:off x="3426430" y="861056"/>
              <a:ext cx="5717570" cy="210072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/>
            <a:p>
              <a:pPr lvl="0">
                <a:spcBef>
                  <a:spcPct val="0"/>
                </a:spcBef>
                <a:defRPr/>
              </a:pPr>
              <a:r>
                <a:rPr lang="es-CL" sz="3200" b="1" dirty="0">
                  <a:solidFill>
                    <a:schemeClr val="bg1"/>
                  </a:solidFill>
                </a:rPr>
                <a:t>Asociación Gremial de Riego y Drenaje</a:t>
              </a:r>
            </a:p>
            <a:p>
              <a:pPr lvl="0">
                <a:spcBef>
                  <a:spcPct val="0"/>
                </a:spcBef>
                <a:defRPr/>
              </a:pPr>
              <a:r>
                <a:rPr kumimoji="0" lang="es-CL" sz="3200" b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AGRYD</a:t>
              </a:r>
              <a:endParaRPr kumimoji="0" lang="es-CL" sz="3200" b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  <p:pic>
          <p:nvPicPr>
            <p:cNvPr id="22" name="Imagen 21" descr="logo_agryd_baja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13970" y="1323489"/>
              <a:ext cx="1319124" cy="1319120"/>
            </a:xfrm>
            <a:prstGeom prst="rect">
              <a:avLst/>
            </a:prstGeom>
            <a:effectLst/>
          </p:spPr>
        </p:pic>
        <p:sp>
          <p:nvSpPr>
            <p:cNvPr id="17" name="Rectángulo 16"/>
            <p:cNvSpPr/>
            <p:nvPr/>
          </p:nvSpPr>
          <p:spPr>
            <a:xfrm>
              <a:off x="-1" y="571502"/>
              <a:ext cx="9144001" cy="571500"/>
            </a:xfrm>
            <a:prstGeom prst="rect">
              <a:avLst/>
            </a:prstGeom>
            <a:solidFill>
              <a:srgbClr val="20BAB9">
                <a:alpha val="72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grpSp>
          <p:nvGrpSpPr>
            <p:cNvPr id="24" name="Agrupar 23"/>
            <p:cNvGrpSpPr/>
            <p:nvPr/>
          </p:nvGrpSpPr>
          <p:grpSpPr>
            <a:xfrm>
              <a:off x="8522709" y="86849"/>
              <a:ext cx="440502" cy="440502"/>
              <a:chOff x="820177" y="407003"/>
              <a:chExt cx="491856" cy="491856"/>
            </a:xfrm>
          </p:grpSpPr>
          <p:sp>
            <p:nvSpPr>
              <p:cNvPr id="25" name="Rectángulo 24"/>
              <p:cNvSpPr/>
              <p:nvPr/>
            </p:nvSpPr>
            <p:spPr>
              <a:xfrm>
                <a:off x="820177" y="407003"/>
                <a:ext cx="491856" cy="491856"/>
              </a:xfrm>
              <a:prstGeom prst="rect">
                <a:avLst/>
              </a:prstGeom>
              <a:noFill/>
              <a:ln>
                <a:solidFill>
                  <a:schemeClr val="bg1">
                    <a:alpha val="73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pic>
            <p:nvPicPr>
              <p:cNvPr id="26" name="Imagen 25" descr="poor.png"/>
              <p:cNvPicPr>
                <a:picLocks noChangeAspect="1"/>
              </p:cNvPicPr>
              <p:nvPr/>
            </p:nvPicPr>
            <p:blipFill>
              <a:blip r:embed="rId4">
                <a:lum bright="100000"/>
                <a:alphaModFix amt="60000"/>
              </a:blip>
              <a:stretch>
                <a:fillRect/>
              </a:stretch>
            </p:blipFill>
            <p:spPr>
              <a:xfrm>
                <a:off x="879697" y="460897"/>
                <a:ext cx="386608" cy="386608"/>
              </a:xfrm>
              <a:prstGeom prst="rect">
                <a:avLst/>
              </a:prstGeom>
            </p:spPr>
          </p:pic>
        </p:grpSp>
        <p:grpSp>
          <p:nvGrpSpPr>
            <p:cNvPr id="41" name="Agrupar 40"/>
            <p:cNvGrpSpPr/>
            <p:nvPr/>
          </p:nvGrpSpPr>
          <p:grpSpPr>
            <a:xfrm>
              <a:off x="7985696" y="85325"/>
              <a:ext cx="440502" cy="440502"/>
              <a:chOff x="7750748" y="615128"/>
              <a:chExt cx="491856" cy="491856"/>
            </a:xfrm>
          </p:grpSpPr>
          <p:sp>
            <p:nvSpPr>
              <p:cNvPr id="28" name="Rectángulo 27"/>
              <p:cNvSpPr/>
              <p:nvPr/>
            </p:nvSpPr>
            <p:spPr>
              <a:xfrm>
                <a:off x="7750748" y="615128"/>
                <a:ext cx="491856" cy="491856"/>
              </a:xfrm>
              <a:prstGeom prst="rect">
                <a:avLst/>
              </a:prstGeom>
              <a:noFill/>
              <a:ln>
                <a:solidFill>
                  <a:schemeClr val="bg1">
                    <a:alpha val="73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pic>
            <p:nvPicPr>
              <p:cNvPr id="29" name="Imagen 28" descr="group44.png"/>
              <p:cNvPicPr>
                <a:picLocks noChangeAspect="1"/>
              </p:cNvPicPr>
              <p:nvPr/>
            </p:nvPicPr>
            <p:blipFill>
              <a:blip r:embed="rId5">
                <a:lum bright="100000" contrast="-100000"/>
                <a:alphaModFix amt="60000"/>
              </a:blip>
              <a:stretch>
                <a:fillRect/>
              </a:stretch>
            </p:blipFill>
            <p:spPr>
              <a:xfrm>
                <a:off x="7789985" y="692462"/>
                <a:ext cx="414522" cy="414522"/>
              </a:xfrm>
              <a:prstGeom prst="rect">
                <a:avLst/>
              </a:prstGeom>
            </p:spPr>
          </p:pic>
        </p:grpSp>
        <p:grpSp>
          <p:nvGrpSpPr>
            <p:cNvPr id="30" name="Agrupar 29"/>
            <p:cNvGrpSpPr/>
            <p:nvPr/>
          </p:nvGrpSpPr>
          <p:grpSpPr>
            <a:xfrm>
              <a:off x="7441274" y="85325"/>
              <a:ext cx="440502" cy="440502"/>
              <a:chOff x="820177" y="407003"/>
              <a:chExt cx="491856" cy="491856"/>
            </a:xfrm>
          </p:grpSpPr>
          <p:sp>
            <p:nvSpPr>
              <p:cNvPr id="31" name="Rectángulo 30"/>
              <p:cNvSpPr/>
              <p:nvPr/>
            </p:nvSpPr>
            <p:spPr>
              <a:xfrm>
                <a:off x="820177" y="407003"/>
                <a:ext cx="491856" cy="491856"/>
              </a:xfrm>
              <a:prstGeom prst="rect">
                <a:avLst/>
              </a:prstGeom>
              <a:noFill/>
              <a:ln>
                <a:solidFill>
                  <a:schemeClr val="bg1">
                    <a:alpha val="73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pic>
            <p:nvPicPr>
              <p:cNvPr id="32" name="Imagen 31" descr="mountain33.png"/>
              <p:cNvPicPr>
                <a:picLocks noChangeAspect="1"/>
              </p:cNvPicPr>
              <p:nvPr/>
            </p:nvPicPr>
            <p:blipFill>
              <a:blip r:embed="rId6">
                <a:lum bright="100000"/>
                <a:alphaModFix amt="60000"/>
              </a:blip>
              <a:stretch>
                <a:fillRect/>
              </a:stretch>
            </p:blipFill>
            <p:spPr>
              <a:xfrm>
                <a:off x="820177" y="407003"/>
                <a:ext cx="491856" cy="491856"/>
              </a:xfrm>
              <a:prstGeom prst="rect">
                <a:avLst/>
              </a:prstGeom>
            </p:spPr>
          </p:pic>
        </p:grpSp>
        <p:grpSp>
          <p:nvGrpSpPr>
            <p:cNvPr id="36" name="Agrupar 35"/>
            <p:cNvGrpSpPr/>
            <p:nvPr/>
          </p:nvGrpSpPr>
          <p:grpSpPr>
            <a:xfrm>
              <a:off x="6880626" y="85325"/>
              <a:ext cx="440502" cy="440502"/>
              <a:chOff x="820177" y="407003"/>
              <a:chExt cx="491856" cy="491856"/>
            </a:xfrm>
          </p:grpSpPr>
          <p:sp>
            <p:nvSpPr>
              <p:cNvPr id="37" name="Rectángulo 36"/>
              <p:cNvSpPr/>
              <p:nvPr/>
            </p:nvSpPr>
            <p:spPr>
              <a:xfrm>
                <a:off x="820177" y="407003"/>
                <a:ext cx="491856" cy="491856"/>
              </a:xfrm>
              <a:prstGeom prst="rect">
                <a:avLst/>
              </a:prstGeom>
              <a:noFill/>
              <a:ln>
                <a:solidFill>
                  <a:schemeClr val="bg1">
                    <a:alpha val="73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pic>
            <p:nvPicPr>
              <p:cNvPr id="38" name="Imagen 37" descr="cold13.png"/>
              <p:cNvPicPr>
                <a:picLocks noChangeAspect="1"/>
              </p:cNvPicPr>
              <p:nvPr/>
            </p:nvPicPr>
            <p:blipFill>
              <a:blip r:embed="rId7">
                <a:lum bright="100000"/>
                <a:alphaModFix amt="60000"/>
              </a:blip>
              <a:stretch>
                <a:fillRect/>
              </a:stretch>
            </p:blipFill>
            <p:spPr>
              <a:xfrm>
                <a:off x="838319" y="435340"/>
                <a:ext cx="421669" cy="421669"/>
              </a:xfrm>
              <a:prstGeom prst="rect">
                <a:avLst/>
              </a:prstGeom>
            </p:spPr>
          </p:pic>
        </p:grpSp>
        <p:grpSp>
          <p:nvGrpSpPr>
            <p:cNvPr id="42" name="Agrupar 41"/>
            <p:cNvGrpSpPr/>
            <p:nvPr/>
          </p:nvGrpSpPr>
          <p:grpSpPr>
            <a:xfrm>
              <a:off x="6329602" y="84670"/>
              <a:ext cx="440502" cy="440502"/>
              <a:chOff x="5786360" y="627172"/>
              <a:chExt cx="491856" cy="491856"/>
            </a:xfrm>
          </p:grpSpPr>
          <p:sp>
            <p:nvSpPr>
              <p:cNvPr id="39" name="Rectángulo 38"/>
              <p:cNvSpPr/>
              <p:nvPr/>
            </p:nvSpPr>
            <p:spPr>
              <a:xfrm>
                <a:off x="5786360" y="627172"/>
                <a:ext cx="491856" cy="491856"/>
              </a:xfrm>
              <a:prstGeom prst="rect">
                <a:avLst/>
              </a:prstGeom>
              <a:noFill/>
              <a:ln>
                <a:solidFill>
                  <a:schemeClr val="bg1">
                    <a:alpha val="73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pic>
            <p:nvPicPr>
              <p:cNvPr id="40" name="Imagen 39" descr="thermometer56.png"/>
              <p:cNvPicPr>
                <a:picLocks noChangeAspect="1"/>
              </p:cNvPicPr>
              <p:nvPr/>
            </p:nvPicPr>
            <p:blipFill>
              <a:blip r:embed="rId8">
                <a:lum bright="100000"/>
                <a:alphaModFix amt="50000"/>
              </a:blip>
              <a:stretch>
                <a:fillRect/>
              </a:stretch>
            </p:blipFill>
            <p:spPr>
              <a:xfrm>
                <a:off x="5851071" y="691762"/>
                <a:ext cx="396000" cy="396000"/>
              </a:xfrm>
              <a:prstGeom prst="rect">
                <a:avLst/>
              </a:prstGeom>
              <a:effectLst/>
            </p:spPr>
          </p:pic>
        </p:grpSp>
        <p:cxnSp>
          <p:nvCxnSpPr>
            <p:cNvPr id="43" name="Conector recto 42"/>
            <p:cNvCxnSpPr/>
            <p:nvPr/>
          </p:nvCxnSpPr>
          <p:spPr>
            <a:xfrm rot="16200000" flipV="1">
              <a:off x="7722783" y="5658797"/>
              <a:ext cx="940552" cy="1588"/>
            </a:xfrm>
            <a:prstGeom prst="line">
              <a:avLst/>
            </a:prstGeom>
            <a:ln>
              <a:solidFill>
                <a:srgbClr val="20BAB9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2"/>
          <p:cNvSpPr/>
          <p:nvPr/>
        </p:nvSpPr>
        <p:spPr>
          <a:xfrm>
            <a:off x="-1" y="6474936"/>
            <a:ext cx="29232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Curicó, 3 de Octubre de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584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fade/>
      </p:transition>
    </mc:Choice>
    <mc:Fallback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 descr="lake-430508_1280.jpg"/>
          <p:cNvPicPr>
            <a:picLocks noChangeAspect="1"/>
          </p:cNvPicPr>
          <p:nvPr/>
        </p:nvPicPr>
        <p:blipFill>
          <a:blip r:embed="rId2">
            <a:alphaModFix amt="62000"/>
          </a:blip>
          <a:stretch>
            <a:fillRect/>
          </a:stretch>
        </p:blipFill>
        <p:spPr>
          <a:xfrm>
            <a:off x="1" y="9069"/>
            <a:ext cx="9144000" cy="6858001"/>
          </a:xfrm>
          <a:prstGeom prst="rect">
            <a:avLst/>
          </a:prstGeom>
        </p:spPr>
      </p:pic>
      <p:grpSp>
        <p:nvGrpSpPr>
          <p:cNvPr id="44" name="Agrupar 43"/>
          <p:cNvGrpSpPr/>
          <p:nvPr/>
        </p:nvGrpSpPr>
        <p:grpSpPr>
          <a:xfrm>
            <a:off x="-12700" y="1373465"/>
            <a:ext cx="8978558" cy="3940578"/>
            <a:chOff x="-12700" y="1373465"/>
            <a:chExt cx="8978558" cy="3940578"/>
          </a:xfrm>
        </p:grpSpPr>
        <p:sp>
          <p:nvSpPr>
            <p:cNvPr id="32" name="Rectángulo 31"/>
            <p:cNvSpPr/>
            <p:nvPr/>
          </p:nvSpPr>
          <p:spPr>
            <a:xfrm>
              <a:off x="-12700" y="1373465"/>
              <a:ext cx="8877300" cy="3940578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>
              <a:noFill/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grpSp>
          <p:nvGrpSpPr>
            <p:cNvPr id="40" name="Agrupar 39"/>
            <p:cNvGrpSpPr/>
            <p:nvPr/>
          </p:nvGrpSpPr>
          <p:grpSpPr>
            <a:xfrm>
              <a:off x="2785994" y="1506144"/>
              <a:ext cx="6179864" cy="3724097"/>
              <a:chOff x="2785994" y="1506144"/>
              <a:chExt cx="6179864" cy="3724097"/>
            </a:xfrm>
          </p:grpSpPr>
          <p:sp>
            <p:nvSpPr>
              <p:cNvPr id="22" name="CuadroTexto 21"/>
              <p:cNvSpPr txBox="1"/>
              <p:nvPr/>
            </p:nvSpPr>
            <p:spPr>
              <a:xfrm>
                <a:off x="3232715" y="1506144"/>
                <a:ext cx="5733143" cy="37240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L" sz="2000" b="1" dirty="0"/>
                  <a:t>Promover</a:t>
                </a:r>
                <a:r>
                  <a:rPr lang="es-CL" sz="2000" dirty="0"/>
                  <a:t> la calidad y profesionalismo de la industria hídrica en Chile. </a:t>
                </a:r>
              </a:p>
              <a:p>
                <a:endParaRPr lang="es-ES" sz="800" dirty="0"/>
              </a:p>
              <a:p>
                <a:endParaRPr lang="es-CL" sz="2000" dirty="0"/>
              </a:p>
              <a:p>
                <a:r>
                  <a:rPr lang="es-CL" sz="2000" b="1" dirty="0"/>
                  <a:t>Representar</a:t>
                </a:r>
                <a:r>
                  <a:rPr lang="es-CL" sz="2000" dirty="0"/>
                  <a:t> a sus asociados.</a:t>
                </a:r>
              </a:p>
              <a:p>
                <a:endParaRPr lang="es-CL" sz="2000" dirty="0"/>
              </a:p>
              <a:p>
                <a:r>
                  <a:rPr lang="es-CL" sz="2000" b="1" dirty="0"/>
                  <a:t>Contribuir</a:t>
                </a:r>
                <a:r>
                  <a:rPr lang="es-CL" sz="2000" dirty="0"/>
                  <a:t> al uso eficiente de los recursos hídricos y de la energía, con énfasis en la protección del medio ambiente. </a:t>
                </a:r>
              </a:p>
              <a:p>
                <a:r>
                  <a:rPr lang="es-CL" sz="2000" b="1" dirty="0"/>
                  <a:t>Favorecer</a:t>
                </a:r>
                <a:r>
                  <a:rPr lang="es-CL" sz="2000" dirty="0"/>
                  <a:t> el desarrollo del sector agroalimentario.</a:t>
                </a:r>
              </a:p>
              <a:p>
                <a:endParaRPr lang="es-CL" sz="800" dirty="0"/>
              </a:p>
              <a:p>
                <a:r>
                  <a:rPr lang="es-CL" sz="2000" b="1" dirty="0"/>
                  <a:t>Consolidar</a:t>
                </a:r>
                <a:r>
                  <a:rPr lang="es-CL" sz="2000" dirty="0"/>
                  <a:t> la posición de nuestros asociados como líderes en el mercado nacional y de la región.</a:t>
                </a:r>
              </a:p>
            </p:txBody>
          </p:sp>
          <p:pic>
            <p:nvPicPr>
              <p:cNvPr id="26" name="Imagen 25" descr="left-arrow19.png"/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 flipH="1">
                <a:off x="2785994" y="1636677"/>
                <a:ext cx="274372" cy="274372"/>
              </a:xfrm>
              <a:prstGeom prst="rect">
                <a:avLst/>
              </a:prstGeom>
            </p:spPr>
          </p:pic>
          <p:pic>
            <p:nvPicPr>
              <p:cNvPr id="27" name="Imagen 26" descr="left-arrow19.png"/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 flipH="1">
                <a:off x="2785994" y="2647737"/>
                <a:ext cx="274372" cy="274372"/>
              </a:xfrm>
              <a:prstGeom prst="rect">
                <a:avLst/>
              </a:prstGeom>
            </p:spPr>
          </p:pic>
          <p:pic>
            <p:nvPicPr>
              <p:cNvPr id="28" name="Imagen 27" descr="left-arrow19.png"/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 flipH="1">
                <a:off x="2804136" y="3341834"/>
                <a:ext cx="274372" cy="274372"/>
              </a:xfrm>
              <a:prstGeom prst="rect">
                <a:avLst/>
              </a:prstGeom>
            </p:spPr>
          </p:pic>
          <p:pic>
            <p:nvPicPr>
              <p:cNvPr id="29" name="Imagen 28" descr="left-arrow19.png"/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 flipH="1">
                <a:off x="2804136" y="4112905"/>
                <a:ext cx="274372" cy="274372"/>
              </a:xfrm>
              <a:prstGeom prst="rect">
                <a:avLst/>
              </a:prstGeom>
            </p:spPr>
          </p:pic>
          <p:pic>
            <p:nvPicPr>
              <p:cNvPr id="30" name="Imagen 29" descr="left-arrow19.png"/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 flipH="1">
                <a:off x="2804136" y="4843730"/>
                <a:ext cx="274372" cy="274372"/>
              </a:xfrm>
              <a:prstGeom prst="rect">
                <a:avLst/>
              </a:prstGeom>
            </p:spPr>
          </p:pic>
        </p:grpSp>
      </p:grpSp>
      <p:grpSp>
        <p:nvGrpSpPr>
          <p:cNvPr id="41" name="Agrupar 40"/>
          <p:cNvGrpSpPr/>
          <p:nvPr/>
        </p:nvGrpSpPr>
        <p:grpSpPr>
          <a:xfrm>
            <a:off x="-12700" y="0"/>
            <a:ext cx="2590751" cy="6858761"/>
            <a:chOff x="-12700" y="0"/>
            <a:chExt cx="2590751" cy="6858761"/>
          </a:xfrm>
        </p:grpSpPr>
        <p:pic>
          <p:nvPicPr>
            <p:cNvPr id="11" name="Imagen 10" descr="patagonia-389306_1280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2700" y="0"/>
              <a:ext cx="2587122" cy="1633138"/>
            </a:xfrm>
            <a:prstGeom prst="rect">
              <a:avLst/>
            </a:prstGeom>
          </p:spPr>
        </p:pic>
        <p:pic>
          <p:nvPicPr>
            <p:cNvPr id="12" name="Imagen 11" descr="rain-201864_1280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9070" y="5314043"/>
              <a:ext cx="2578099" cy="1544718"/>
            </a:xfrm>
            <a:prstGeom prst="rect">
              <a:avLst/>
            </a:prstGeom>
          </p:spPr>
        </p:pic>
        <p:pic>
          <p:nvPicPr>
            <p:cNvPr id="13" name="Imagen 12" descr="torres-del-paine-594594_1280.jpg"/>
            <p:cNvPicPr>
              <a:picLocks noChangeAspect="1"/>
            </p:cNvPicPr>
            <p:nvPr/>
          </p:nvPicPr>
          <p:blipFill>
            <a:blip r:embed="rId6"/>
            <a:srcRect l="17424" r="895" b="12315"/>
            <a:stretch>
              <a:fillRect/>
            </a:stretch>
          </p:blipFill>
          <p:spPr>
            <a:xfrm>
              <a:off x="-9071" y="1810154"/>
              <a:ext cx="2587122" cy="1618846"/>
            </a:xfrm>
            <a:prstGeom prst="rect">
              <a:avLst/>
            </a:prstGeom>
          </p:spPr>
        </p:pic>
        <p:pic>
          <p:nvPicPr>
            <p:cNvPr id="16" name="Imagen 15" descr="creek-593146_1280.jp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-9070" y="3616206"/>
              <a:ext cx="2574421" cy="1501896"/>
            </a:xfrm>
            <a:prstGeom prst="rect">
              <a:avLst/>
            </a:prstGeom>
          </p:spPr>
        </p:pic>
      </p:grpSp>
      <p:sp>
        <p:nvSpPr>
          <p:cNvPr id="6" name="Rectángulo 5"/>
          <p:cNvSpPr/>
          <p:nvPr/>
        </p:nvSpPr>
        <p:spPr>
          <a:xfrm>
            <a:off x="762001" y="348827"/>
            <a:ext cx="8381999" cy="608208"/>
          </a:xfrm>
          <a:prstGeom prst="rect">
            <a:avLst/>
          </a:prstGeom>
          <a:solidFill>
            <a:srgbClr val="0951A2">
              <a:alpha val="75000"/>
            </a:srgbClr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7" name="Título 1"/>
          <p:cNvSpPr>
            <a:spLocks noGrp="1"/>
          </p:cNvSpPr>
          <p:nvPr>
            <p:ph type="title"/>
          </p:nvPr>
        </p:nvSpPr>
        <p:spPr>
          <a:xfrm>
            <a:off x="-12700" y="348827"/>
            <a:ext cx="9156699" cy="608208"/>
          </a:xfrm>
        </p:spPr>
        <p:txBody>
          <a:bodyPr>
            <a:noAutofit/>
          </a:bodyPr>
          <a:lstStyle/>
          <a:p>
            <a:r>
              <a:rPr lang="es-ES" sz="3600" dirty="0">
                <a:solidFill>
                  <a:schemeClr val="bg1"/>
                </a:solidFill>
              </a:rPr>
              <a:t>Objetivos</a:t>
            </a:r>
          </a:p>
        </p:txBody>
      </p:sp>
      <p:grpSp>
        <p:nvGrpSpPr>
          <p:cNvPr id="39" name="Agrupar 38"/>
          <p:cNvGrpSpPr/>
          <p:nvPr/>
        </p:nvGrpSpPr>
        <p:grpSpPr>
          <a:xfrm>
            <a:off x="820177" y="407003"/>
            <a:ext cx="491856" cy="491856"/>
            <a:chOff x="820177" y="407003"/>
            <a:chExt cx="491856" cy="491856"/>
          </a:xfrm>
        </p:grpSpPr>
        <p:sp>
          <p:nvSpPr>
            <p:cNvPr id="18" name="Rectángulo 17"/>
            <p:cNvSpPr/>
            <p:nvPr/>
          </p:nvSpPr>
          <p:spPr>
            <a:xfrm>
              <a:off x="820177" y="407003"/>
              <a:ext cx="491856" cy="491856"/>
            </a:xfrm>
            <a:prstGeom prst="rect">
              <a:avLst/>
            </a:prstGeom>
            <a:noFill/>
            <a:ln>
              <a:solidFill>
                <a:schemeClr val="bg1">
                  <a:alpha val="73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31" name="Imagen 30" descr="mountain33.png"/>
            <p:cNvPicPr>
              <a:picLocks noChangeAspect="1"/>
            </p:cNvPicPr>
            <p:nvPr/>
          </p:nvPicPr>
          <p:blipFill>
            <a:blip r:embed="rId8">
              <a:lum bright="100000"/>
              <a:alphaModFix amt="60000"/>
            </a:blip>
            <a:stretch>
              <a:fillRect/>
            </a:stretch>
          </p:blipFill>
          <p:spPr>
            <a:xfrm>
              <a:off x="820177" y="407003"/>
              <a:ext cx="491856" cy="4918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07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wipe dir="u"/>
      </p:transition>
    </mc:Choice>
    <mc:Fallback>
      <p:transition>
        <p:wipe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 descr="858258_9293235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9143998" cy="68580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 flipV="1">
            <a:off x="0" y="0"/>
            <a:ext cx="4572000" cy="3429000"/>
          </a:xfrm>
          <a:prstGeom prst="rect">
            <a:avLst/>
          </a:prstGeom>
          <a:solidFill>
            <a:schemeClr val="bg1">
              <a:alpha val="57000"/>
            </a:schemeClr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5" name="Rectángulo 14"/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grpSp>
        <p:nvGrpSpPr>
          <p:cNvPr id="34" name="Agrupar 33"/>
          <p:cNvGrpSpPr/>
          <p:nvPr/>
        </p:nvGrpSpPr>
        <p:grpSpPr>
          <a:xfrm>
            <a:off x="3059465" y="3700784"/>
            <a:ext cx="2997200" cy="2608323"/>
            <a:chOff x="5422900" y="3663523"/>
            <a:chExt cx="2997200" cy="2608323"/>
          </a:xfrm>
        </p:grpSpPr>
        <p:sp>
          <p:nvSpPr>
            <p:cNvPr id="25" name="Rectangle 3"/>
            <p:cNvSpPr txBox="1">
              <a:spLocks/>
            </p:cNvSpPr>
            <p:nvPr/>
          </p:nvSpPr>
          <p:spPr bwMode="auto">
            <a:xfrm>
              <a:off x="5422900" y="3663523"/>
              <a:ext cx="2997200" cy="372618"/>
            </a:xfrm>
            <a:prstGeom prst="rect">
              <a:avLst/>
            </a:prstGeom>
            <a:solidFill>
              <a:srgbClr val="539C11"/>
            </a:solidFill>
          </p:spPr>
          <p:txBody>
            <a:bodyPr vert="horz" lIns="91440" tIns="45720" rIns="91440" bIns="45720" rtlCol="0">
              <a:noAutofit/>
            </a:bodyPr>
            <a:lstStyle>
              <a:lvl1pPr marL="342900" indent="-3429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rgbClr val="262673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ea typeface="ＭＳ Ｐゴシック" charset="-128"/>
                  <a:cs typeface="ＭＳ Ｐゴシック" charset="-128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/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/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/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/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9pPr>
            </a:lstStyle>
            <a:p>
              <a:pPr marL="0" indent="0" algn="ctr">
                <a:buNone/>
              </a:pPr>
              <a:r>
                <a:rPr lang="es-MX" sz="1400" b="1" dirty="0">
                  <a:solidFill>
                    <a:schemeClr val="bg1"/>
                  </a:solidFill>
                  <a:effectLst/>
                  <a:latin typeface="Arial"/>
                  <a:cs typeface="Arial"/>
                </a:rPr>
                <a:t>Fabricantes y distribuidores</a:t>
              </a:r>
            </a:p>
            <a:p>
              <a:pPr marL="0" indent="0" algn="ctr">
                <a:buNone/>
              </a:pPr>
              <a:endParaRPr lang="es-MX" sz="1400" b="1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endParaRPr lang="es-MX" sz="14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26" name="Rectangle 3"/>
            <p:cNvSpPr txBox="1">
              <a:spLocks/>
            </p:cNvSpPr>
            <p:nvPr/>
          </p:nvSpPr>
          <p:spPr bwMode="auto">
            <a:xfrm>
              <a:off x="5422900" y="4110663"/>
              <a:ext cx="2997200" cy="372618"/>
            </a:xfrm>
            <a:prstGeom prst="rect">
              <a:avLst/>
            </a:prstGeom>
            <a:solidFill>
              <a:srgbClr val="539C11"/>
            </a:solidFill>
          </p:spPr>
          <p:txBody>
            <a:bodyPr vert="horz" lIns="91440" tIns="45720" rIns="91440" bIns="45720" rtlCol="0">
              <a:noAutofit/>
            </a:bodyPr>
            <a:lstStyle>
              <a:lvl1pPr marL="342900" indent="-3429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rgbClr val="262673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ea typeface="ＭＳ Ｐゴシック" charset="-128"/>
                  <a:cs typeface="ＭＳ Ｐゴシック" charset="-128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/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/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/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/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9pPr>
            </a:lstStyle>
            <a:p>
              <a:pPr marL="0" indent="0" algn="ctr">
                <a:buNone/>
              </a:pPr>
              <a:r>
                <a:rPr lang="es-MX" sz="1400" b="1" dirty="0">
                  <a:solidFill>
                    <a:srgbClr val="FFFFFF"/>
                  </a:solidFill>
                  <a:effectLst/>
                  <a:latin typeface="Arial"/>
                  <a:cs typeface="Arial"/>
                </a:rPr>
                <a:t>Ingeniería e instalación</a:t>
              </a:r>
            </a:p>
          </p:txBody>
        </p:sp>
        <p:sp>
          <p:nvSpPr>
            <p:cNvPr id="27" name="Rectangle 3"/>
            <p:cNvSpPr txBox="1">
              <a:spLocks/>
            </p:cNvSpPr>
            <p:nvPr/>
          </p:nvSpPr>
          <p:spPr bwMode="auto">
            <a:xfrm>
              <a:off x="5422900" y="4557804"/>
              <a:ext cx="2997200" cy="372618"/>
            </a:xfrm>
            <a:prstGeom prst="rect">
              <a:avLst/>
            </a:prstGeom>
            <a:solidFill>
              <a:srgbClr val="539C11"/>
            </a:solidFill>
          </p:spPr>
          <p:txBody>
            <a:bodyPr vert="horz" lIns="91440" tIns="45720" rIns="91440" bIns="45720" rtlCol="0">
              <a:noAutofit/>
            </a:bodyPr>
            <a:lstStyle>
              <a:lvl1pPr marL="342900" indent="-3429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rgbClr val="262673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ea typeface="ＭＳ Ｐゴシック" charset="-128"/>
                  <a:cs typeface="ＭＳ Ｐゴシック" charset="-128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/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/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/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/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9pPr>
            </a:lstStyle>
            <a:p>
              <a:pPr marL="0" indent="0" algn="ctr">
                <a:buNone/>
              </a:pPr>
              <a:r>
                <a:rPr lang="es-MX" sz="1400" b="1" dirty="0">
                  <a:solidFill>
                    <a:srgbClr val="FFFFFF"/>
                  </a:solidFill>
                  <a:effectLst/>
                </a:rPr>
                <a:t>Consultores en R&amp;D</a:t>
              </a:r>
            </a:p>
          </p:txBody>
        </p:sp>
        <p:sp>
          <p:nvSpPr>
            <p:cNvPr id="28" name="Rectangle 3"/>
            <p:cNvSpPr txBox="1">
              <a:spLocks/>
            </p:cNvSpPr>
            <p:nvPr/>
          </p:nvSpPr>
          <p:spPr bwMode="auto">
            <a:xfrm>
              <a:off x="5422900" y="5004946"/>
              <a:ext cx="2997200" cy="372618"/>
            </a:xfrm>
            <a:prstGeom prst="rect">
              <a:avLst/>
            </a:prstGeom>
            <a:solidFill>
              <a:srgbClr val="539C11"/>
            </a:solidFill>
          </p:spPr>
          <p:txBody>
            <a:bodyPr vert="horz" lIns="91440" tIns="45720" rIns="91440" bIns="45720" rtlCol="0">
              <a:noAutofit/>
            </a:bodyPr>
            <a:lstStyle>
              <a:lvl1pPr marL="342900" indent="-3429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rgbClr val="262673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ea typeface="ＭＳ Ｐゴシック" charset="-128"/>
                  <a:cs typeface="ＭＳ Ｐゴシック" charset="-128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/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/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/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/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9pPr>
            </a:lstStyle>
            <a:p>
              <a:pPr marL="0" indent="0" algn="ctr">
                <a:buNone/>
              </a:pPr>
              <a:r>
                <a:rPr lang="es-MX" sz="1400" b="1" dirty="0">
                  <a:solidFill>
                    <a:srgbClr val="FFFFFF"/>
                  </a:solidFill>
                  <a:effectLst/>
                  <a:latin typeface="Arial"/>
                  <a:cs typeface="Arial"/>
                </a:rPr>
                <a:t>Académicos</a:t>
              </a:r>
            </a:p>
          </p:txBody>
        </p:sp>
        <p:sp>
          <p:nvSpPr>
            <p:cNvPr id="29" name="Rectangle 3"/>
            <p:cNvSpPr txBox="1">
              <a:spLocks/>
            </p:cNvSpPr>
            <p:nvPr/>
          </p:nvSpPr>
          <p:spPr bwMode="auto">
            <a:xfrm>
              <a:off x="5422900" y="5899228"/>
              <a:ext cx="2997200" cy="372618"/>
            </a:xfrm>
            <a:prstGeom prst="rect">
              <a:avLst/>
            </a:prstGeom>
            <a:solidFill>
              <a:srgbClr val="539C11"/>
            </a:solidFill>
          </p:spPr>
          <p:txBody>
            <a:bodyPr vert="horz" lIns="91440" tIns="45720" rIns="91440" bIns="45720" rtlCol="0">
              <a:noAutofit/>
            </a:bodyPr>
            <a:lstStyle>
              <a:lvl1pPr marL="342900" indent="-3429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rgbClr val="262673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ea typeface="ＭＳ Ｐゴシック" charset="-128"/>
                  <a:cs typeface="ＭＳ Ｐゴシック" charset="-128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/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/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/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/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9pPr>
            </a:lstStyle>
            <a:p>
              <a:pPr marL="0" indent="0" algn="ctr">
                <a:buNone/>
              </a:pPr>
              <a:r>
                <a:rPr lang="es-MX" sz="1400" b="1" dirty="0">
                  <a:solidFill>
                    <a:srgbClr val="FFFFFF"/>
                  </a:solidFill>
                  <a:effectLst/>
                  <a:latin typeface="Arial"/>
                  <a:cs typeface="Arial"/>
                </a:rPr>
                <a:t>Asesores Legales y financieros</a:t>
              </a:r>
            </a:p>
          </p:txBody>
        </p:sp>
        <p:sp>
          <p:nvSpPr>
            <p:cNvPr id="30" name="Rectangle 3"/>
            <p:cNvSpPr txBox="1">
              <a:spLocks/>
            </p:cNvSpPr>
            <p:nvPr/>
          </p:nvSpPr>
          <p:spPr bwMode="auto">
            <a:xfrm>
              <a:off x="5422900" y="5452087"/>
              <a:ext cx="2997200" cy="372618"/>
            </a:xfrm>
            <a:prstGeom prst="rect">
              <a:avLst/>
            </a:prstGeom>
            <a:solidFill>
              <a:srgbClr val="539C11"/>
            </a:solidFill>
          </p:spPr>
          <p:txBody>
            <a:bodyPr vert="horz" lIns="91440" tIns="45720" rIns="91440" bIns="45720" rtlCol="0">
              <a:noAutofit/>
            </a:bodyPr>
            <a:lstStyle>
              <a:lvl1pPr marL="342900" indent="-3429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rgbClr val="262673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ea typeface="ＭＳ Ｐゴシック" charset="-128"/>
                  <a:cs typeface="ＭＳ Ｐゴシック" charset="-128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/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/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/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/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9pPr>
            </a:lstStyle>
            <a:p>
              <a:pPr marL="0" indent="0" algn="ctr">
                <a:buNone/>
              </a:pPr>
              <a:r>
                <a:rPr lang="es-MX" sz="1400" b="1" dirty="0">
                  <a:solidFill>
                    <a:srgbClr val="FFFFFF"/>
                  </a:solidFill>
                  <a:effectLst/>
                  <a:latin typeface="Arial"/>
                  <a:cs typeface="Arial"/>
                </a:rPr>
                <a:t>Socios Relacionados</a:t>
              </a:r>
            </a:p>
          </p:txBody>
        </p:sp>
      </p:grpSp>
      <p:grpSp>
        <p:nvGrpSpPr>
          <p:cNvPr id="23" name="Agrupar 14"/>
          <p:cNvGrpSpPr/>
          <p:nvPr/>
        </p:nvGrpSpPr>
        <p:grpSpPr>
          <a:xfrm>
            <a:off x="8018314" y="231729"/>
            <a:ext cx="914809" cy="914809"/>
            <a:chOff x="5268383" y="1442121"/>
            <a:chExt cx="2349500" cy="2349500"/>
          </a:xfrm>
        </p:grpSpPr>
        <p:sp>
          <p:nvSpPr>
            <p:cNvPr id="31" name="Elipse 30"/>
            <p:cNvSpPr/>
            <p:nvPr/>
          </p:nvSpPr>
          <p:spPr>
            <a:xfrm>
              <a:off x="5268383" y="1442121"/>
              <a:ext cx="2349500" cy="23495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32" name="Imagen 31" descr="logo_agryd_baja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17067" y="1484456"/>
              <a:ext cx="2268000" cy="2268000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49" name="Agrupar 48"/>
          <p:cNvGrpSpPr/>
          <p:nvPr/>
        </p:nvGrpSpPr>
        <p:grpSpPr>
          <a:xfrm>
            <a:off x="616944" y="109752"/>
            <a:ext cx="2879271" cy="1154161"/>
            <a:chOff x="616944" y="2229625"/>
            <a:chExt cx="2879271" cy="1154161"/>
          </a:xfrm>
        </p:grpSpPr>
        <p:sp>
          <p:nvSpPr>
            <p:cNvPr id="50" name="CuadroTexto 49"/>
            <p:cNvSpPr txBox="1"/>
            <p:nvPr/>
          </p:nvSpPr>
          <p:spPr>
            <a:xfrm>
              <a:off x="616944" y="2229625"/>
              <a:ext cx="244252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914400" indent="-914400"/>
              <a:r>
                <a:rPr lang="es-ES_tradnl" sz="4400" dirty="0">
                  <a:solidFill>
                    <a:srgbClr val="00227D"/>
                  </a:solidFill>
                  <a:latin typeface="Arial"/>
                  <a:cs typeface="Arial"/>
                </a:rPr>
                <a:t>Nuestros</a:t>
              </a:r>
            </a:p>
          </p:txBody>
        </p:sp>
        <p:sp>
          <p:nvSpPr>
            <p:cNvPr id="51" name="CuadroTexto 50"/>
            <p:cNvSpPr txBox="1"/>
            <p:nvPr/>
          </p:nvSpPr>
          <p:spPr>
            <a:xfrm>
              <a:off x="1524000" y="2614345"/>
              <a:ext cx="197221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_tradnl" sz="4400" b="1" dirty="0">
                  <a:solidFill>
                    <a:srgbClr val="00227D"/>
                  </a:solidFill>
                  <a:latin typeface="Arial"/>
                  <a:cs typeface="Arial"/>
                </a:rPr>
                <a:t>socios</a:t>
              </a:r>
            </a:p>
          </p:txBody>
        </p:sp>
      </p:grpSp>
      <p:grpSp>
        <p:nvGrpSpPr>
          <p:cNvPr id="58" name="Agrupar 57"/>
          <p:cNvGrpSpPr/>
          <p:nvPr/>
        </p:nvGrpSpPr>
        <p:grpSpPr>
          <a:xfrm>
            <a:off x="2" y="3784839"/>
            <a:ext cx="498370" cy="1057662"/>
            <a:chOff x="3204309" y="114302"/>
            <a:chExt cx="5477933" cy="1057662"/>
          </a:xfrm>
        </p:grpSpPr>
        <p:sp>
          <p:nvSpPr>
            <p:cNvPr id="59" name="Rectángulo 58"/>
            <p:cNvSpPr/>
            <p:nvPr/>
          </p:nvSpPr>
          <p:spPr>
            <a:xfrm>
              <a:off x="3204310" y="114302"/>
              <a:ext cx="5477932" cy="100259"/>
            </a:xfrm>
            <a:prstGeom prst="rect">
              <a:avLst/>
            </a:prstGeom>
            <a:solidFill>
              <a:schemeClr val="tx2">
                <a:lumMod val="60000"/>
                <a:lumOff val="40000"/>
                <a:alpha val="1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60" name="Rectángulo 59"/>
            <p:cNvSpPr/>
            <p:nvPr/>
          </p:nvSpPr>
          <p:spPr>
            <a:xfrm>
              <a:off x="3204310" y="579968"/>
              <a:ext cx="5477932" cy="100259"/>
            </a:xfrm>
            <a:prstGeom prst="rect">
              <a:avLst/>
            </a:prstGeom>
            <a:solidFill>
              <a:schemeClr val="tx2">
                <a:lumMod val="60000"/>
                <a:lumOff val="40000"/>
                <a:alpha val="57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61" name="Rectángulo 60"/>
            <p:cNvSpPr/>
            <p:nvPr/>
          </p:nvSpPr>
          <p:spPr>
            <a:xfrm>
              <a:off x="3204310" y="825501"/>
              <a:ext cx="5477932" cy="100259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62" name="Rectángulo 61"/>
            <p:cNvSpPr/>
            <p:nvPr/>
          </p:nvSpPr>
          <p:spPr>
            <a:xfrm>
              <a:off x="3204310" y="343572"/>
              <a:ext cx="5477932" cy="100259"/>
            </a:xfrm>
            <a:prstGeom prst="rect">
              <a:avLst/>
            </a:prstGeom>
            <a:solidFill>
              <a:schemeClr val="tx2">
                <a:lumMod val="60000"/>
                <a:lumOff val="40000"/>
                <a:alpha val="44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63" name="Rectángulo 62"/>
            <p:cNvSpPr/>
            <p:nvPr/>
          </p:nvSpPr>
          <p:spPr>
            <a:xfrm>
              <a:off x="3204309" y="1071705"/>
              <a:ext cx="5477933" cy="1002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</p:spTree>
    <p:extLst>
      <p:ext uri="{BB962C8B-B14F-4D97-AF65-F5344CB8AC3E}">
        <p14:creationId xmlns:p14="http://schemas.microsoft.com/office/powerpoint/2010/main" val="496640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push dir="r"/>
      </p:transition>
    </mc:Choice>
    <mc:Fallback>
      <p:transition>
        <p:push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rain-336579_12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1" y="14287"/>
            <a:ext cx="9144000" cy="6829425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 rot="16200000">
            <a:off x="-3094067" y="3124896"/>
            <a:ext cx="6829425" cy="608208"/>
          </a:xfrm>
          <a:prstGeom prst="rect">
            <a:avLst/>
          </a:prstGeom>
          <a:solidFill>
            <a:srgbClr val="228CA3">
              <a:alpha val="78000"/>
            </a:srgbClr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 rot="16200000">
            <a:off x="-3309046" y="3326963"/>
            <a:ext cx="7226300" cy="6082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6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Nuestros asociados</a:t>
            </a:r>
            <a:endParaRPr kumimoji="0" lang="es-ES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26" name="Agrupar 25"/>
          <p:cNvGrpSpPr/>
          <p:nvPr/>
        </p:nvGrpSpPr>
        <p:grpSpPr>
          <a:xfrm rot="16200000">
            <a:off x="92924" y="5707424"/>
            <a:ext cx="491856" cy="491856"/>
            <a:chOff x="820177" y="407003"/>
            <a:chExt cx="491856" cy="491856"/>
          </a:xfrm>
        </p:grpSpPr>
        <p:sp>
          <p:nvSpPr>
            <p:cNvPr id="14" name="Rectángulo 13"/>
            <p:cNvSpPr/>
            <p:nvPr/>
          </p:nvSpPr>
          <p:spPr>
            <a:xfrm>
              <a:off x="820177" y="407003"/>
              <a:ext cx="491856" cy="491856"/>
            </a:xfrm>
            <a:prstGeom prst="rect">
              <a:avLst/>
            </a:prstGeom>
            <a:noFill/>
            <a:ln>
              <a:solidFill>
                <a:schemeClr val="bg1">
                  <a:alpha val="73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18" name="Imagen 17" descr="cold13.png"/>
            <p:cNvPicPr>
              <a:picLocks noChangeAspect="1"/>
            </p:cNvPicPr>
            <p:nvPr/>
          </p:nvPicPr>
          <p:blipFill>
            <a:blip r:embed="rId3">
              <a:lum bright="100000"/>
              <a:alphaModFix amt="46000"/>
            </a:blip>
            <a:stretch>
              <a:fillRect/>
            </a:stretch>
          </p:blipFill>
          <p:spPr>
            <a:xfrm>
              <a:off x="838319" y="435340"/>
              <a:ext cx="421669" cy="421669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624750" y="26388"/>
            <a:ext cx="161294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/>
              <a:t>110 </a:t>
            </a:r>
          </a:p>
          <a:p>
            <a:pPr algn="ctr"/>
            <a:r>
              <a:rPr lang="en-US" sz="3600" b="1" dirty="0"/>
              <a:t>SOCIOS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64586" y="43327"/>
            <a:ext cx="26794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/>
              <a:t>90% </a:t>
            </a:r>
          </a:p>
          <a:p>
            <a:pPr algn="ctr"/>
            <a:r>
              <a:rPr lang="es-CL" sz="3600" b="1" dirty="0"/>
              <a:t>Tecnificación</a:t>
            </a:r>
          </a:p>
        </p:txBody>
      </p:sp>
      <p:pic>
        <p:nvPicPr>
          <p:cNvPr id="3" name="Picture 2" descr="Captura de pantalla 2019-10-03 a la(s) 10.35.4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" y="1269047"/>
            <a:ext cx="7086600" cy="540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132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pull dir="u"/>
      </p:transition>
    </mc:Choice>
    <mc:Fallback>
      <p:transition>
        <p:pull dir="u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Imagen 62" descr="858258_9293235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9143998" cy="6858000"/>
          </a:xfrm>
          <a:prstGeom prst="rect">
            <a:avLst/>
          </a:prstGeom>
        </p:spPr>
      </p:pic>
      <p:sp>
        <p:nvSpPr>
          <p:cNvPr id="65" name="Rectángulo 64"/>
          <p:cNvSpPr/>
          <p:nvPr/>
        </p:nvSpPr>
        <p:spPr>
          <a:xfrm>
            <a:off x="2" y="1263913"/>
            <a:ext cx="9144000" cy="5594087"/>
          </a:xfrm>
          <a:prstGeom prst="rect">
            <a:avLst/>
          </a:prstGeom>
          <a:solidFill>
            <a:schemeClr val="tx2">
              <a:alpha val="84000"/>
            </a:schemeClr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7" name="Rectángulo 56"/>
          <p:cNvSpPr/>
          <p:nvPr/>
        </p:nvSpPr>
        <p:spPr>
          <a:xfrm flipV="1">
            <a:off x="2" y="-2"/>
            <a:ext cx="9143998" cy="1536701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7" name="CuadroTexto 46"/>
          <p:cNvSpPr txBox="1"/>
          <p:nvPr/>
        </p:nvSpPr>
        <p:spPr>
          <a:xfrm>
            <a:off x="616944" y="109752"/>
            <a:ext cx="253674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914400" indent="-914400"/>
            <a:r>
              <a:rPr lang="es-ES_tradnl" sz="4400" dirty="0">
                <a:solidFill>
                  <a:srgbClr val="6304C2"/>
                </a:solidFill>
                <a:latin typeface="Arial"/>
                <a:cs typeface="Arial"/>
              </a:rPr>
              <a:t>Objetivos</a:t>
            </a:r>
          </a:p>
        </p:txBody>
      </p:sp>
      <p:sp>
        <p:nvSpPr>
          <p:cNvPr id="48" name="CuadroTexto 47"/>
          <p:cNvSpPr txBox="1"/>
          <p:nvPr/>
        </p:nvSpPr>
        <p:spPr>
          <a:xfrm>
            <a:off x="1660065" y="494472"/>
            <a:ext cx="35090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4400" b="1" dirty="0">
                <a:solidFill>
                  <a:srgbClr val="6304C2"/>
                </a:solidFill>
                <a:latin typeface="Arial"/>
                <a:cs typeface="Arial"/>
              </a:rPr>
              <a:t>estratégicos</a:t>
            </a:r>
          </a:p>
        </p:txBody>
      </p:sp>
      <p:grpSp>
        <p:nvGrpSpPr>
          <p:cNvPr id="3" name="Agrupar 14"/>
          <p:cNvGrpSpPr/>
          <p:nvPr/>
        </p:nvGrpSpPr>
        <p:grpSpPr>
          <a:xfrm>
            <a:off x="8018314" y="231729"/>
            <a:ext cx="914809" cy="914809"/>
            <a:chOff x="5268383" y="1442121"/>
            <a:chExt cx="2349500" cy="2349500"/>
          </a:xfrm>
        </p:grpSpPr>
        <p:sp>
          <p:nvSpPr>
            <p:cNvPr id="31" name="Elipse 30"/>
            <p:cNvSpPr/>
            <p:nvPr/>
          </p:nvSpPr>
          <p:spPr>
            <a:xfrm>
              <a:off x="5268383" y="1442121"/>
              <a:ext cx="2349500" cy="23495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32" name="Imagen 31" descr="logo_agryd_baja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17067" y="1484456"/>
              <a:ext cx="2268000" cy="2268000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67" name="Imagen 6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2907" y="4164914"/>
            <a:ext cx="1574800" cy="2369512"/>
          </a:xfrm>
          <a:prstGeom prst="rect">
            <a:avLst/>
          </a:prstGeom>
        </p:spPr>
      </p:pic>
      <p:sp>
        <p:nvSpPr>
          <p:cNvPr id="74" name="CuadroTexto 73"/>
          <p:cNvSpPr txBox="1"/>
          <p:nvPr/>
        </p:nvSpPr>
        <p:spPr>
          <a:xfrm>
            <a:off x="-2146300" y="1104900"/>
            <a:ext cx="18466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sz="7200" b="1" dirty="0">
              <a:latin typeface="Arial Bold"/>
              <a:cs typeface="Arial Bold"/>
            </a:endParaRPr>
          </a:p>
        </p:txBody>
      </p:sp>
      <p:sp>
        <p:nvSpPr>
          <p:cNvPr id="91" name="CuadroTexto 90"/>
          <p:cNvSpPr txBox="1"/>
          <p:nvPr/>
        </p:nvSpPr>
        <p:spPr>
          <a:xfrm>
            <a:off x="2501998" y="4398748"/>
            <a:ext cx="16013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4000" dirty="0">
                <a:solidFill>
                  <a:schemeClr val="bg1"/>
                </a:solidFill>
              </a:rPr>
              <a:t>…………</a:t>
            </a:r>
          </a:p>
        </p:txBody>
      </p:sp>
      <p:grpSp>
        <p:nvGrpSpPr>
          <p:cNvPr id="64" name="Agrupar 63"/>
          <p:cNvGrpSpPr/>
          <p:nvPr/>
        </p:nvGrpSpPr>
        <p:grpSpPr>
          <a:xfrm>
            <a:off x="1435456" y="4395709"/>
            <a:ext cx="1718235" cy="1982333"/>
            <a:chOff x="1435456" y="4395709"/>
            <a:chExt cx="1718235" cy="1982333"/>
          </a:xfrm>
        </p:grpSpPr>
        <p:sp>
          <p:nvSpPr>
            <p:cNvPr id="68" name="Elipse 67"/>
            <p:cNvSpPr/>
            <p:nvPr/>
          </p:nvSpPr>
          <p:spPr>
            <a:xfrm>
              <a:off x="1435456" y="4659807"/>
              <a:ext cx="1718235" cy="1718235"/>
            </a:xfrm>
            <a:prstGeom prst="ellipse">
              <a:avLst/>
            </a:prstGeom>
            <a:solidFill>
              <a:schemeClr val="accent6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dirty="0"/>
            </a:p>
          </p:txBody>
        </p:sp>
        <p:sp>
          <p:nvSpPr>
            <p:cNvPr id="81" name="Elipse 80"/>
            <p:cNvSpPr/>
            <p:nvPr/>
          </p:nvSpPr>
          <p:spPr>
            <a:xfrm>
              <a:off x="1892656" y="4520115"/>
              <a:ext cx="714933" cy="714933"/>
            </a:xfrm>
            <a:prstGeom prst="ellipse">
              <a:avLst/>
            </a:prstGeom>
            <a:solidFill>
              <a:schemeClr val="accent4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79" name="CuadroTexto 78"/>
            <p:cNvSpPr txBox="1"/>
            <p:nvPr/>
          </p:nvSpPr>
          <p:spPr>
            <a:xfrm>
              <a:off x="1947189" y="4395709"/>
              <a:ext cx="6477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sz="5400" b="1" dirty="0">
                  <a:solidFill>
                    <a:schemeClr val="bg1"/>
                  </a:solidFill>
                  <a:latin typeface="Arial Bold"/>
                  <a:cs typeface="Arial Bold"/>
                </a:rPr>
                <a:t>1</a:t>
              </a:r>
            </a:p>
          </p:txBody>
        </p:sp>
        <p:sp>
          <p:nvSpPr>
            <p:cNvPr id="106" name="CuadroTexto 105"/>
            <p:cNvSpPr txBox="1"/>
            <p:nvPr/>
          </p:nvSpPr>
          <p:spPr>
            <a:xfrm>
              <a:off x="1435456" y="5222348"/>
              <a:ext cx="1714500" cy="6416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b="1" dirty="0"/>
                <a:t>Representación </a:t>
              </a:r>
            </a:p>
            <a:p>
              <a:pPr algn="ctr"/>
              <a:r>
                <a:rPr lang="es-ES_tradnl" b="1" dirty="0"/>
                <a:t>Gremial</a:t>
              </a:r>
            </a:p>
          </p:txBody>
        </p:sp>
      </p:grpSp>
      <p:sp>
        <p:nvSpPr>
          <p:cNvPr id="105" name="CuadroTexto 104"/>
          <p:cNvSpPr txBox="1"/>
          <p:nvPr/>
        </p:nvSpPr>
        <p:spPr>
          <a:xfrm rot="2554053">
            <a:off x="1918928" y="3260954"/>
            <a:ext cx="26981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4000" dirty="0">
                <a:solidFill>
                  <a:schemeClr val="bg1"/>
                </a:solidFill>
              </a:rPr>
              <a:t>…………………</a:t>
            </a:r>
          </a:p>
        </p:txBody>
      </p:sp>
      <p:grpSp>
        <p:nvGrpSpPr>
          <p:cNvPr id="66" name="Agrupar 65"/>
          <p:cNvGrpSpPr/>
          <p:nvPr/>
        </p:nvGrpSpPr>
        <p:grpSpPr>
          <a:xfrm>
            <a:off x="800947" y="2091421"/>
            <a:ext cx="1718235" cy="2030353"/>
            <a:chOff x="800947" y="2091421"/>
            <a:chExt cx="1718235" cy="2030353"/>
          </a:xfrm>
        </p:grpSpPr>
        <p:sp>
          <p:nvSpPr>
            <p:cNvPr id="76" name="Elipse 75"/>
            <p:cNvSpPr/>
            <p:nvPr/>
          </p:nvSpPr>
          <p:spPr>
            <a:xfrm>
              <a:off x="800947" y="2403539"/>
              <a:ext cx="1718235" cy="1718235"/>
            </a:xfrm>
            <a:prstGeom prst="ellipse">
              <a:avLst/>
            </a:prstGeom>
            <a:solidFill>
              <a:schemeClr val="accent6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92" name="Elipse 91"/>
            <p:cNvSpPr/>
            <p:nvPr/>
          </p:nvSpPr>
          <p:spPr>
            <a:xfrm>
              <a:off x="1698165" y="2241227"/>
              <a:ext cx="714933" cy="714933"/>
            </a:xfrm>
            <a:prstGeom prst="ellipse">
              <a:avLst/>
            </a:prstGeom>
            <a:solidFill>
              <a:schemeClr val="accent4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93" name="CuadroTexto 92"/>
            <p:cNvSpPr txBox="1"/>
            <p:nvPr/>
          </p:nvSpPr>
          <p:spPr>
            <a:xfrm>
              <a:off x="1790798" y="2091421"/>
              <a:ext cx="6477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sz="5400" b="1" dirty="0">
                  <a:solidFill>
                    <a:schemeClr val="bg1"/>
                  </a:solidFill>
                  <a:latin typeface="Arial Bold"/>
                  <a:cs typeface="Arial Bold"/>
                </a:rPr>
                <a:t>2</a:t>
              </a:r>
            </a:p>
          </p:txBody>
        </p:sp>
        <p:sp>
          <p:nvSpPr>
            <p:cNvPr id="107" name="CuadroTexto 106"/>
            <p:cNvSpPr txBox="1"/>
            <p:nvPr/>
          </p:nvSpPr>
          <p:spPr>
            <a:xfrm>
              <a:off x="800947" y="2901974"/>
              <a:ext cx="17145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b="1" dirty="0"/>
                <a:t>Transferencia</a:t>
              </a:r>
            </a:p>
            <a:p>
              <a:pPr algn="ctr"/>
              <a:r>
                <a:rPr lang="es-ES_tradnl" b="1" dirty="0"/>
                <a:t>Tecnológica </a:t>
              </a:r>
            </a:p>
          </p:txBody>
        </p:sp>
      </p:grpSp>
      <p:sp>
        <p:nvSpPr>
          <p:cNvPr id="103" name="CuadroTexto 102"/>
          <p:cNvSpPr txBox="1"/>
          <p:nvPr/>
        </p:nvSpPr>
        <p:spPr>
          <a:xfrm rot="16200000">
            <a:off x="3729231" y="3404069"/>
            <a:ext cx="1281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4000" dirty="0">
                <a:solidFill>
                  <a:schemeClr val="bg1"/>
                </a:solidFill>
              </a:rPr>
              <a:t>………</a:t>
            </a:r>
          </a:p>
        </p:txBody>
      </p:sp>
      <p:grpSp>
        <p:nvGrpSpPr>
          <p:cNvPr id="72" name="Agrupar 71"/>
          <p:cNvGrpSpPr/>
          <p:nvPr/>
        </p:nvGrpSpPr>
        <p:grpSpPr>
          <a:xfrm>
            <a:off x="3615972" y="1695839"/>
            <a:ext cx="1744122" cy="1718235"/>
            <a:chOff x="3615972" y="1695839"/>
            <a:chExt cx="1744122" cy="1718235"/>
          </a:xfrm>
        </p:grpSpPr>
        <p:sp>
          <p:nvSpPr>
            <p:cNvPr id="69" name="Elipse 68"/>
            <p:cNvSpPr/>
            <p:nvPr/>
          </p:nvSpPr>
          <p:spPr>
            <a:xfrm>
              <a:off x="3641859" y="1695839"/>
              <a:ext cx="1718235" cy="1718235"/>
            </a:xfrm>
            <a:prstGeom prst="ellipse">
              <a:avLst/>
            </a:prstGeom>
            <a:solidFill>
              <a:schemeClr val="accent6"/>
            </a:solidFill>
            <a:ln w="3810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96" name="Elipse 95"/>
            <p:cNvSpPr/>
            <p:nvPr/>
          </p:nvSpPr>
          <p:spPr>
            <a:xfrm>
              <a:off x="4148674" y="2554957"/>
              <a:ext cx="714933" cy="714933"/>
            </a:xfrm>
            <a:prstGeom prst="ellipse">
              <a:avLst/>
            </a:prstGeom>
            <a:solidFill>
              <a:schemeClr val="accent4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97" name="CuadroTexto 96"/>
            <p:cNvSpPr txBox="1"/>
            <p:nvPr/>
          </p:nvSpPr>
          <p:spPr>
            <a:xfrm>
              <a:off x="4228607" y="2430551"/>
              <a:ext cx="6477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sz="5400" b="1" dirty="0">
                  <a:solidFill>
                    <a:schemeClr val="bg1"/>
                  </a:solidFill>
                  <a:latin typeface="Arial Bold"/>
                  <a:cs typeface="Arial Bold"/>
                </a:rPr>
                <a:t>3</a:t>
              </a:r>
            </a:p>
          </p:txBody>
        </p:sp>
        <p:sp>
          <p:nvSpPr>
            <p:cNvPr id="109" name="CuadroTexto 108"/>
            <p:cNvSpPr txBox="1"/>
            <p:nvPr/>
          </p:nvSpPr>
          <p:spPr>
            <a:xfrm>
              <a:off x="3615972" y="2072307"/>
              <a:ext cx="17145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b="1" dirty="0"/>
                <a:t>Calidad</a:t>
              </a:r>
            </a:p>
          </p:txBody>
        </p:sp>
      </p:grpSp>
      <p:sp>
        <p:nvSpPr>
          <p:cNvPr id="104" name="CuadroTexto 103"/>
          <p:cNvSpPr txBox="1"/>
          <p:nvPr/>
        </p:nvSpPr>
        <p:spPr>
          <a:xfrm rot="18936933">
            <a:off x="4804830" y="3455328"/>
            <a:ext cx="17308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4000" dirty="0">
                <a:solidFill>
                  <a:schemeClr val="bg1"/>
                </a:solidFill>
              </a:rPr>
              <a:t>.…………</a:t>
            </a:r>
          </a:p>
        </p:txBody>
      </p:sp>
      <p:grpSp>
        <p:nvGrpSpPr>
          <p:cNvPr id="73" name="Agrupar 72"/>
          <p:cNvGrpSpPr/>
          <p:nvPr/>
        </p:nvGrpSpPr>
        <p:grpSpPr>
          <a:xfrm>
            <a:off x="6244779" y="2403539"/>
            <a:ext cx="2198218" cy="1718235"/>
            <a:chOff x="6244779" y="2403539"/>
            <a:chExt cx="2198218" cy="1718235"/>
          </a:xfrm>
        </p:grpSpPr>
        <p:sp>
          <p:nvSpPr>
            <p:cNvPr id="71" name="Elipse 70"/>
            <p:cNvSpPr/>
            <p:nvPr/>
          </p:nvSpPr>
          <p:spPr>
            <a:xfrm>
              <a:off x="6724762" y="2403539"/>
              <a:ext cx="1718235" cy="1718235"/>
            </a:xfrm>
            <a:prstGeom prst="ellipse">
              <a:avLst/>
            </a:prstGeom>
            <a:solidFill>
              <a:schemeClr val="accent6"/>
            </a:solidFill>
            <a:ln w="3810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98" name="Elipse 97"/>
            <p:cNvSpPr/>
            <p:nvPr/>
          </p:nvSpPr>
          <p:spPr>
            <a:xfrm>
              <a:off x="6244779" y="2801166"/>
              <a:ext cx="714933" cy="714933"/>
            </a:xfrm>
            <a:prstGeom prst="ellipse">
              <a:avLst/>
            </a:prstGeom>
            <a:solidFill>
              <a:schemeClr val="accent4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99" name="CuadroTexto 98"/>
            <p:cNvSpPr txBox="1"/>
            <p:nvPr/>
          </p:nvSpPr>
          <p:spPr>
            <a:xfrm>
              <a:off x="6299312" y="2664060"/>
              <a:ext cx="6477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sz="5400" b="1" dirty="0">
                  <a:solidFill>
                    <a:schemeClr val="bg1"/>
                  </a:solidFill>
                  <a:latin typeface="Arial Bold"/>
                  <a:cs typeface="Arial Bold"/>
                </a:rPr>
                <a:t>4</a:t>
              </a:r>
            </a:p>
          </p:txBody>
        </p:sp>
        <p:sp>
          <p:nvSpPr>
            <p:cNvPr id="110" name="CuadroTexto 109"/>
            <p:cNvSpPr txBox="1"/>
            <p:nvPr/>
          </p:nvSpPr>
          <p:spPr>
            <a:xfrm>
              <a:off x="6843546" y="2941059"/>
              <a:ext cx="15721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b="1" dirty="0"/>
                <a:t>Compromiso Social</a:t>
              </a:r>
            </a:p>
          </p:txBody>
        </p:sp>
      </p:grpSp>
      <p:sp>
        <p:nvSpPr>
          <p:cNvPr id="102" name="CuadroTexto 101"/>
          <p:cNvSpPr txBox="1"/>
          <p:nvPr/>
        </p:nvSpPr>
        <p:spPr>
          <a:xfrm>
            <a:off x="5118309" y="4370309"/>
            <a:ext cx="19554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4000" dirty="0">
                <a:solidFill>
                  <a:schemeClr val="bg1"/>
                </a:solidFill>
              </a:rPr>
              <a:t>……………</a:t>
            </a:r>
          </a:p>
        </p:txBody>
      </p:sp>
      <p:grpSp>
        <p:nvGrpSpPr>
          <p:cNvPr id="77" name="Agrupar 76"/>
          <p:cNvGrpSpPr/>
          <p:nvPr/>
        </p:nvGrpSpPr>
        <p:grpSpPr>
          <a:xfrm>
            <a:off x="5865645" y="4380415"/>
            <a:ext cx="1832535" cy="2039711"/>
            <a:chOff x="5865645" y="4380415"/>
            <a:chExt cx="1832535" cy="2039711"/>
          </a:xfrm>
        </p:grpSpPr>
        <p:sp>
          <p:nvSpPr>
            <p:cNvPr id="70" name="Elipse 69"/>
            <p:cNvSpPr/>
            <p:nvPr/>
          </p:nvSpPr>
          <p:spPr>
            <a:xfrm>
              <a:off x="5865645" y="4701891"/>
              <a:ext cx="1718235" cy="1718235"/>
            </a:xfrm>
            <a:prstGeom prst="ellipse">
              <a:avLst/>
            </a:prstGeom>
            <a:solidFill>
              <a:schemeClr val="accent6"/>
            </a:solidFill>
            <a:ln w="3810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00" name="Elipse 99"/>
            <p:cNvSpPr/>
            <p:nvPr/>
          </p:nvSpPr>
          <p:spPr>
            <a:xfrm>
              <a:off x="6970547" y="4517521"/>
              <a:ext cx="714933" cy="714933"/>
            </a:xfrm>
            <a:prstGeom prst="ellipse">
              <a:avLst/>
            </a:prstGeom>
            <a:solidFill>
              <a:schemeClr val="accent4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01" name="CuadroTexto 100"/>
            <p:cNvSpPr txBox="1"/>
            <p:nvPr/>
          </p:nvSpPr>
          <p:spPr>
            <a:xfrm>
              <a:off x="7050480" y="4380415"/>
              <a:ext cx="6477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sz="5400" b="1" dirty="0">
                  <a:solidFill>
                    <a:schemeClr val="bg1"/>
                  </a:solidFill>
                  <a:latin typeface="Arial Bold"/>
                  <a:cs typeface="Arial Bold"/>
                </a:rPr>
                <a:t>5</a:t>
              </a:r>
            </a:p>
          </p:txBody>
        </p:sp>
        <p:sp>
          <p:nvSpPr>
            <p:cNvPr id="112" name="CuadroTexto 111"/>
            <p:cNvSpPr txBox="1"/>
            <p:nvPr/>
          </p:nvSpPr>
          <p:spPr>
            <a:xfrm>
              <a:off x="5882080" y="5151302"/>
              <a:ext cx="17145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b="1" dirty="0"/>
                <a:t>Desarrollo</a:t>
              </a:r>
            </a:p>
            <a:p>
              <a:pPr algn="ctr"/>
              <a:r>
                <a:rPr lang="es-ES_tradnl" b="1" dirty="0"/>
                <a:t>Organizacional</a:t>
              </a:r>
            </a:p>
          </p:txBody>
        </p:sp>
      </p:grpSp>
      <p:grpSp>
        <p:nvGrpSpPr>
          <p:cNvPr id="44" name="Agrupar 44"/>
          <p:cNvGrpSpPr/>
          <p:nvPr/>
        </p:nvGrpSpPr>
        <p:grpSpPr>
          <a:xfrm>
            <a:off x="8018315" y="5446039"/>
            <a:ext cx="1125686" cy="1057662"/>
            <a:chOff x="3204309" y="114302"/>
            <a:chExt cx="5477933" cy="1057662"/>
          </a:xfrm>
        </p:grpSpPr>
        <p:sp>
          <p:nvSpPr>
            <p:cNvPr id="45" name="Rectángulo 44"/>
            <p:cNvSpPr/>
            <p:nvPr/>
          </p:nvSpPr>
          <p:spPr>
            <a:xfrm>
              <a:off x="3204310" y="114302"/>
              <a:ext cx="5477932" cy="100259"/>
            </a:xfrm>
            <a:prstGeom prst="rect">
              <a:avLst/>
            </a:prstGeom>
            <a:solidFill>
              <a:schemeClr val="tx2">
                <a:lumMod val="60000"/>
                <a:lumOff val="40000"/>
                <a:alpha val="1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53" name="Rectángulo 52"/>
            <p:cNvSpPr/>
            <p:nvPr/>
          </p:nvSpPr>
          <p:spPr>
            <a:xfrm>
              <a:off x="3204310" y="579968"/>
              <a:ext cx="5477932" cy="100259"/>
            </a:xfrm>
            <a:prstGeom prst="rect">
              <a:avLst/>
            </a:prstGeom>
            <a:solidFill>
              <a:schemeClr val="tx2">
                <a:lumMod val="60000"/>
                <a:lumOff val="40000"/>
                <a:alpha val="57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54" name="Rectángulo 53"/>
            <p:cNvSpPr/>
            <p:nvPr/>
          </p:nvSpPr>
          <p:spPr>
            <a:xfrm>
              <a:off x="3204310" y="825501"/>
              <a:ext cx="5477932" cy="100259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55" name="Rectángulo 54"/>
            <p:cNvSpPr/>
            <p:nvPr/>
          </p:nvSpPr>
          <p:spPr>
            <a:xfrm>
              <a:off x="3204310" y="343572"/>
              <a:ext cx="5477932" cy="100259"/>
            </a:xfrm>
            <a:prstGeom prst="rect">
              <a:avLst/>
            </a:prstGeom>
            <a:solidFill>
              <a:schemeClr val="tx2">
                <a:lumMod val="60000"/>
                <a:lumOff val="40000"/>
                <a:alpha val="44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56" name="Rectángulo 55"/>
            <p:cNvSpPr/>
            <p:nvPr/>
          </p:nvSpPr>
          <p:spPr>
            <a:xfrm>
              <a:off x="3204309" y="1071705"/>
              <a:ext cx="5477933" cy="1002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58" name="Rectángulo 57"/>
          <p:cNvSpPr/>
          <p:nvPr/>
        </p:nvSpPr>
        <p:spPr>
          <a:xfrm>
            <a:off x="2" y="1263913"/>
            <a:ext cx="9144000" cy="272786"/>
          </a:xfrm>
          <a:prstGeom prst="rect">
            <a:avLst/>
          </a:prstGeom>
          <a:solidFill>
            <a:schemeClr val="accent1">
              <a:alpha val="6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6" name="CuadroTexto 45"/>
          <p:cNvSpPr txBox="1"/>
          <p:nvPr/>
        </p:nvSpPr>
        <p:spPr>
          <a:xfrm>
            <a:off x="2" y="1170056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000" b="1" dirty="0">
                <a:solidFill>
                  <a:schemeClr val="bg1"/>
                </a:solidFill>
              </a:rPr>
              <a:t>Para cumplir nuestra tarea hemos definido 5 estrategias de trabajo</a:t>
            </a:r>
          </a:p>
          <a:p>
            <a:pPr algn="ctr"/>
            <a:endParaRPr lang="es-ES_tradnl" sz="2000" b="1" dirty="0"/>
          </a:p>
        </p:txBody>
      </p:sp>
      <p:sp>
        <p:nvSpPr>
          <p:cNvPr id="78" name="CuadroTexto 77"/>
          <p:cNvSpPr txBox="1"/>
          <p:nvPr/>
        </p:nvSpPr>
        <p:spPr>
          <a:xfrm>
            <a:off x="10075333" y="42841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2753660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cover/>
      </p:transition>
    </mc:Choice>
    <mc:Fallback>
      <p:transition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000"/>
                            </p:stCondLst>
                            <p:childTnLst>
                              <p:par>
                                <p:cTn id="4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05" grpId="0"/>
      <p:bldP spid="103" grpId="0"/>
      <p:bldP spid="104" grpId="0"/>
      <p:bldP spid="10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cambio-climtico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27" name="Agrupar 26"/>
          <p:cNvGrpSpPr/>
          <p:nvPr/>
        </p:nvGrpSpPr>
        <p:grpSpPr>
          <a:xfrm>
            <a:off x="1368453" y="1524168"/>
            <a:ext cx="6607147" cy="1200329"/>
            <a:chOff x="1368453" y="774868"/>
            <a:chExt cx="6607147" cy="1200329"/>
          </a:xfrm>
        </p:grpSpPr>
        <p:sp>
          <p:nvSpPr>
            <p:cNvPr id="25" name="Rectángulo 24"/>
            <p:cNvSpPr/>
            <p:nvPr/>
          </p:nvSpPr>
          <p:spPr>
            <a:xfrm>
              <a:off x="1866900" y="1138535"/>
              <a:ext cx="6108700" cy="702965"/>
            </a:xfrm>
            <a:prstGeom prst="rect">
              <a:avLst/>
            </a:prstGeom>
            <a:solidFill>
              <a:schemeClr val="bg1">
                <a:alpha val="65000"/>
              </a:schemeClr>
            </a:solidFill>
            <a:ln w="0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2" name="CuadroTexto 11"/>
            <p:cNvSpPr txBox="1"/>
            <p:nvPr/>
          </p:nvSpPr>
          <p:spPr>
            <a:xfrm>
              <a:off x="2021116" y="1125835"/>
              <a:ext cx="57530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/>
                <a:t>El </a:t>
              </a:r>
              <a:r>
                <a:rPr lang="es-ES" b="1" dirty="0"/>
                <a:t>cambio climático </a:t>
              </a:r>
              <a:r>
                <a:rPr lang="es-ES" dirty="0"/>
                <a:t>esta intensificando el estrés padecido por los recursos hídricos.</a:t>
              </a:r>
              <a:endParaRPr lang="es-ES_tradnl" dirty="0"/>
            </a:p>
          </p:txBody>
        </p:sp>
        <p:sp>
          <p:nvSpPr>
            <p:cNvPr id="33" name="CuadroTexto 32"/>
            <p:cNvSpPr txBox="1"/>
            <p:nvPr/>
          </p:nvSpPr>
          <p:spPr>
            <a:xfrm>
              <a:off x="1368453" y="774868"/>
              <a:ext cx="652643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_tradnl" sz="7200" b="1" dirty="0">
                  <a:solidFill>
                    <a:schemeClr val="bg1">
                      <a:alpha val="65000"/>
                    </a:schemeClr>
                  </a:solidFill>
                </a:rPr>
                <a:t>1</a:t>
              </a:r>
            </a:p>
          </p:txBody>
        </p:sp>
      </p:grpSp>
      <p:grpSp>
        <p:nvGrpSpPr>
          <p:cNvPr id="40" name="Agrupar 39"/>
          <p:cNvGrpSpPr/>
          <p:nvPr/>
        </p:nvGrpSpPr>
        <p:grpSpPr>
          <a:xfrm>
            <a:off x="1352144" y="2410702"/>
            <a:ext cx="6623456" cy="1365429"/>
            <a:chOff x="1352144" y="1720671"/>
            <a:chExt cx="6623456" cy="1365429"/>
          </a:xfrm>
        </p:grpSpPr>
        <p:sp>
          <p:nvSpPr>
            <p:cNvPr id="29" name="Rectángulo 28"/>
            <p:cNvSpPr/>
            <p:nvPr/>
          </p:nvSpPr>
          <p:spPr>
            <a:xfrm>
              <a:off x="1866900" y="2099965"/>
              <a:ext cx="6108700" cy="986135"/>
            </a:xfrm>
            <a:prstGeom prst="rect">
              <a:avLst/>
            </a:prstGeom>
            <a:solidFill>
              <a:schemeClr val="bg1">
                <a:alpha val="65000"/>
              </a:schemeClr>
            </a:solidFill>
            <a:ln w="0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3" name="CuadroTexto 12"/>
            <p:cNvSpPr txBox="1"/>
            <p:nvPr/>
          </p:nvSpPr>
          <p:spPr>
            <a:xfrm>
              <a:off x="2019301" y="2099965"/>
              <a:ext cx="595629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/>
                <a:t>Alteración de la estacionalidad </a:t>
              </a:r>
              <a:r>
                <a:rPr lang="es-ES" dirty="0"/>
                <a:t>de las regiones abastecidas por agua de nieve.</a:t>
              </a:r>
              <a:endParaRPr lang="es-ES_tradnl" dirty="0"/>
            </a:p>
          </p:txBody>
        </p:sp>
        <p:sp>
          <p:nvSpPr>
            <p:cNvPr id="34" name="CuadroTexto 33"/>
            <p:cNvSpPr txBox="1"/>
            <p:nvPr/>
          </p:nvSpPr>
          <p:spPr>
            <a:xfrm>
              <a:off x="1352144" y="1720671"/>
              <a:ext cx="652643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_tradnl" sz="7200" b="1" dirty="0">
                  <a:solidFill>
                    <a:schemeClr val="bg1">
                      <a:alpha val="65000"/>
                    </a:schemeClr>
                  </a:solidFill>
                </a:rPr>
                <a:t>2</a:t>
              </a:r>
            </a:p>
          </p:txBody>
        </p:sp>
      </p:grpSp>
      <p:grpSp>
        <p:nvGrpSpPr>
          <p:cNvPr id="39" name="Agrupar 38"/>
          <p:cNvGrpSpPr/>
          <p:nvPr/>
        </p:nvGrpSpPr>
        <p:grpSpPr>
          <a:xfrm>
            <a:off x="1368473" y="3615264"/>
            <a:ext cx="6607127" cy="1200329"/>
            <a:chOff x="1368473" y="2933700"/>
            <a:chExt cx="6607127" cy="1200329"/>
          </a:xfrm>
        </p:grpSpPr>
        <p:sp>
          <p:nvSpPr>
            <p:cNvPr id="30" name="Rectángulo 29"/>
            <p:cNvSpPr/>
            <p:nvPr/>
          </p:nvSpPr>
          <p:spPr>
            <a:xfrm>
              <a:off x="1866900" y="3306465"/>
              <a:ext cx="6108700" cy="702965"/>
            </a:xfrm>
            <a:prstGeom prst="rect">
              <a:avLst/>
            </a:prstGeom>
            <a:solidFill>
              <a:schemeClr val="bg1">
                <a:alpha val="65000"/>
              </a:schemeClr>
            </a:solidFill>
            <a:ln w="0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4" name="CuadroTexto 13"/>
            <p:cNvSpPr txBox="1"/>
            <p:nvPr/>
          </p:nvSpPr>
          <p:spPr>
            <a:xfrm>
              <a:off x="2019300" y="3289300"/>
              <a:ext cx="5956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/>
                <a:t>Dificultad para predecir el </a:t>
              </a:r>
              <a:r>
                <a:rPr lang="es-ES" b="1" dirty="0"/>
                <a:t>tiempo la y sus variables</a:t>
              </a:r>
              <a:r>
                <a:rPr lang="es-ES" dirty="0"/>
                <a:t>.</a:t>
              </a:r>
              <a:endParaRPr lang="es-ES_tradnl" dirty="0"/>
            </a:p>
          </p:txBody>
        </p:sp>
        <p:sp>
          <p:nvSpPr>
            <p:cNvPr id="35" name="CuadroTexto 34"/>
            <p:cNvSpPr txBox="1"/>
            <p:nvPr/>
          </p:nvSpPr>
          <p:spPr>
            <a:xfrm>
              <a:off x="1368473" y="2933700"/>
              <a:ext cx="652643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_tradnl" sz="7200" b="1" dirty="0">
                  <a:solidFill>
                    <a:schemeClr val="bg1">
                      <a:alpha val="65000"/>
                    </a:schemeClr>
                  </a:solidFill>
                </a:rPr>
                <a:t>3</a:t>
              </a:r>
            </a:p>
          </p:txBody>
        </p:sp>
      </p:grpSp>
      <p:grpSp>
        <p:nvGrpSpPr>
          <p:cNvPr id="41" name="Agrupar 40"/>
          <p:cNvGrpSpPr/>
          <p:nvPr/>
        </p:nvGrpSpPr>
        <p:grpSpPr>
          <a:xfrm>
            <a:off x="1341257" y="4527728"/>
            <a:ext cx="6634343" cy="1200329"/>
            <a:chOff x="1341257" y="3803829"/>
            <a:chExt cx="6634343" cy="1200329"/>
          </a:xfrm>
        </p:grpSpPr>
        <p:sp>
          <p:nvSpPr>
            <p:cNvPr id="31" name="Rectángulo 30"/>
            <p:cNvSpPr/>
            <p:nvPr/>
          </p:nvSpPr>
          <p:spPr>
            <a:xfrm>
              <a:off x="1866900" y="4180532"/>
              <a:ext cx="6108700" cy="804279"/>
            </a:xfrm>
            <a:prstGeom prst="rect">
              <a:avLst/>
            </a:prstGeom>
            <a:solidFill>
              <a:schemeClr val="bg1">
                <a:alpha val="65000"/>
              </a:schemeClr>
            </a:solidFill>
            <a:ln w="0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5" name="CuadroTexto 14"/>
            <p:cNvSpPr txBox="1"/>
            <p:nvPr/>
          </p:nvSpPr>
          <p:spPr>
            <a:xfrm>
              <a:off x="2057400" y="4193304"/>
              <a:ext cx="57784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/>
                <a:t>Los </a:t>
              </a:r>
              <a:r>
                <a:rPr lang="es-ES" b="1" dirty="0"/>
                <a:t>desastres causados por el agua </a:t>
              </a:r>
              <a:r>
                <a:rPr lang="es-ES" dirty="0"/>
                <a:t>afectan principalmente a países subdesarrollados. </a:t>
              </a:r>
              <a:endParaRPr lang="es-ES_tradnl" dirty="0"/>
            </a:p>
          </p:txBody>
        </p:sp>
        <p:sp>
          <p:nvSpPr>
            <p:cNvPr id="36" name="CuadroTexto 35"/>
            <p:cNvSpPr txBox="1"/>
            <p:nvPr/>
          </p:nvSpPr>
          <p:spPr>
            <a:xfrm>
              <a:off x="1341257" y="3803829"/>
              <a:ext cx="652643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_tradnl" sz="7200" b="1" dirty="0">
                  <a:solidFill>
                    <a:schemeClr val="bg1">
                      <a:alpha val="65000"/>
                    </a:schemeClr>
                  </a:solidFill>
                </a:rPr>
                <a:t>4</a:t>
              </a:r>
            </a:p>
          </p:txBody>
        </p:sp>
      </p:grpSp>
      <p:grpSp>
        <p:nvGrpSpPr>
          <p:cNvPr id="45" name="Agrupar 44"/>
          <p:cNvGrpSpPr/>
          <p:nvPr/>
        </p:nvGrpSpPr>
        <p:grpSpPr>
          <a:xfrm>
            <a:off x="-3630" y="348827"/>
            <a:ext cx="7979228" cy="608208"/>
            <a:chOff x="-3630" y="348827"/>
            <a:chExt cx="7979228" cy="608208"/>
          </a:xfrm>
        </p:grpSpPr>
        <p:sp>
          <p:nvSpPr>
            <p:cNvPr id="26" name="Rectángulo 25"/>
            <p:cNvSpPr/>
            <p:nvPr/>
          </p:nvSpPr>
          <p:spPr>
            <a:xfrm>
              <a:off x="-3630" y="348827"/>
              <a:ext cx="7979228" cy="608208"/>
            </a:xfrm>
            <a:prstGeom prst="rect">
              <a:avLst/>
            </a:prstGeom>
            <a:solidFill>
              <a:srgbClr val="0951A2">
                <a:alpha val="70000"/>
              </a:srgbClr>
            </a:solidFill>
            <a:ln w="0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2" name="Título 1"/>
            <p:cNvSpPr txBox="1">
              <a:spLocks/>
            </p:cNvSpPr>
            <p:nvPr/>
          </p:nvSpPr>
          <p:spPr>
            <a:xfrm>
              <a:off x="0" y="348827"/>
              <a:ext cx="6830786" cy="608208"/>
            </a:xfrm>
            <a:prstGeom prst="rect">
              <a:avLst/>
            </a:prstGeom>
            <a:effectLst/>
          </p:spPr>
          <p:txBody>
            <a:bodyPr vert="horz" lIns="91440" tIns="45720" rIns="91440" bIns="45720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ES" sz="3600" noProof="0" dirty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Cambios que estamos viviendo</a:t>
              </a:r>
              <a:endParaRPr kumimoji="0" lang="es-E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  <p:grpSp>
          <p:nvGrpSpPr>
            <p:cNvPr id="44" name="Agrupar 43"/>
            <p:cNvGrpSpPr/>
            <p:nvPr/>
          </p:nvGrpSpPr>
          <p:grpSpPr>
            <a:xfrm>
              <a:off x="820177" y="407003"/>
              <a:ext cx="491856" cy="491856"/>
              <a:chOff x="820177" y="407003"/>
              <a:chExt cx="491856" cy="491856"/>
            </a:xfrm>
          </p:grpSpPr>
          <p:sp>
            <p:nvSpPr>
              <p:cNvPr id="23" name="Rectángulo 22"/>
              <p:cNvSpPr/>
              <p:nvPr/>
            </p:nvSpPr>
            <p:spPr>
              <a:xfrm>
                <a:off x="820177" y="407003"/>
                <a:ext cx="491856" cy="491856"/>
              </a:xfrm>
              <a:prstGeom prst="rect">
                <a:avLst/>
              </a:prstGeom>
              <a:noFill/>
              <a:ln>
                <a:solidFill>
                  <a:schemeClr val="bg1">
                    <a:alpha val="73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pic>
            <p:nvPicPr>
              <p:cNvPr id="43" name="Imagen 42" descr="thermometer56.png"/>
              <p:cNvPicPr>
                <a:picLocks noChangeAspect="1"/>
              </p:cNvPicPr>
              <p:nvPr/>
            </p:nvPicPr>
            <p:blipFill>
              <a:blip r:embed="rId3">
                <a:lum bright="100000"/>
                <a:alphaModFix amt="50000"/>
              </a:blip>
              <a:stretch>
                <a:fillRect/>
              </a:stretch>
            </p:blipFill>
            <p:spPr>
              <a:xfrm>
                <a:off x="884888" y="454659"/>
                <a:ext cx="396000" cy="396000"/>
              </a:xfrm>
              <a:prstGeom prst="rect">
                <a:avLst/>
              </a:prstGeom>
              <a:effectLst/>
            </p:spPr>
          </p:pic>
        </p:grpSp>
      </p:grpSp>
    </p:spTree>
    <p:extLst>
      <p:ext uri="{BB962C8B-B14F-4D97-AF65-F5344CB8AC3E}">
        <p14:creationId xmlns:p14="http://schemas.microsoft.com/office/powerpoint/2010/main" val="149642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pull dir="r"/>
      </p:transition>
    </mc:Choice>
    <mc:Fallback>
      <p:transition>
        <p:pull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cambio-climtico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3">
            <a:lum/>
            <a:alphaModFix amt="90000"/>
          </a:blip>
          <a:srcRect b="4110"/>
          <a:stretch>
            <a:fillRect/>
          </a:stretch>
        </p:blipFill>
        <p:spPr>
          <a:xfrm>
            <a:off x="1726866" y="1166585"/>
            <a:ext cx="5704094" cy="3735192"/>
          </a:xfrm>
          <a:prstGeom prst="rect">
            <a:avLst/>
          </a:prstGeom>
          <a:ln>
            <a:noFill/>
          </a:ln>
        </p:spPr>
      </p:pic>
      <p:pic>
        <p:nvPicPr>
          <p:cNvPr id="27" name="Imagen 26" descr="cambios-climaticos-pp-1-728.jpg"/>
          <p:cNvPicPr>
            <a:picLocks noChangeAspect="1"/>
          </p:cNvPicPr>
          <p:nvPr/>
        </p:nvPicPr>
        <p:blipFill>
          <a:blip r:embed="rId4"/>
          <a:srcRect l="2055" t="2961" r="2226" b="5258"/>
          <a:stretch>
            <a:fillRect/>
          </a:stretch>
        </p:blipFill>
        <p:spPr>
          <a:xfrm rot="21231381" flipH="1">
            <a:off x="3952828" y="4914092"/>
            <a:ext cx="2170953" cy="1418726"/>
          </a:xfrm>
          <a:prstGeom prst="rect">
            <a:avLst/>
          </a:prstGeom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65100" dist="88900" dir="7860000">
              <a:srgbClr val="000000">
                <a:alpha val="75000"/>
              </a:srgbClr>
            </a:outerShdw>
          </a:effectLst>
        </p:spPr>
      </p:pic>
      <p:grpSp>
        <p:nvGrpSpPr>
          <p:cNvPr id="28" name="Agrupar 27"/>
          <p:cNvGrpSpPr/>
          <p:nvPr/>
        </p:nvGrpSpPr>
        <p:grpSpPr>
          <a:xfrm>
            <a:off x="-3630" y="348827"/>
            <a:ext cx="7979228" cy="608208"/>
            <a:chOff x="-3630" y="348827"/>
            <a:chExt cx="7979228" cy="608208"/>
          </a:xfrm>
        </p:grpSpPr>
        <p:sp>
          <p:nvSpPr>
            <p:cNvPr id="38" name="Rectángulo 37"/>
            <p:cNvSpPr/>
            <p:nvPr/>
          </p:nvSpPr>
          <p:spPr>
            <a:xfrm>
              <a:off x="-3630" y="348827"/>
              <a:ext cx="7979228" cy="608208"/>
            </a:xfrm>
            <a:prstGeom prst="rect">
              <a:avLst/>
            </a:prstGeom>
            <a:solidFill>
              <a:srgbClr val="0951A2">
                <a:alpha val="70000"/>
              </a:srgbClr>
            </a:solidFill>
            <a:ln w="0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39" name="Título 1"/>
            <p:cNvSpPr txBox="1">
              <a:spLocks/>
            </p:cNvSpPr>
            <p:nvPr/>
          </p:nvSpPr>
          <p:spPr>
            <a:xfrm>
              <a:off x="0" y="348827"/>
              <a:ext cx="6830786" cy="608208"/>
            </a:xfrm>
            <a:prstGeom prst="rect">
              <a:avLst/>
            </a:prstGeom>
            <a:effectLst/>
          </p:spPr>
          <p:txBody>
            <a:bodyPr vert="horz" lIns="91440" tIns="45720" rIns="91440" bIns="45720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3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Cambio clim</a:t>
              </a:r>
              <a:r>
                <a:rPr lang="es-ES" sz="3600" dirty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ático</a:t>
              </a:r>
              <a:endParaRPr kumimoji="0" lang="es-E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  <p:grpSp>
          <p:nvGrpSpPr>
            <p:cNvPr id="40" name="Agrupar 43"/>
            <p:cNvGrpSpPr/>
            <p:nvPr/>
          </p:nvGrpSpPr>
          <p:grpSpPr>
            <a:xfrm>
              <a:off x="820177" y="407003"/>
              <a:ext cx="491856" cy="491856"/>
              <a:chOff x="820177" y="407003"/>
              <a:chExt cx="491856" cy="491856"/>
            </a:xfrm>
          </p:grpSpPr>
          <p:sp>
            <p:nvSpPr>
              <p:cNvPr id="41" name="Rectángulo 40"/>
              <p:cNvSpPr/>
              <p:nvPr/>
            </p:nvSpPr>
            <p:spPr>
              <a:xfrm>
                <a:off x="820177" y="407003"/>
                <a:ext cx="491856" cy="491856"/>
              </a:xfrm>
              <a:prstGeom prst="rect">
                <a:avLst/>
              </a:prstGeom>
              <a:noFill/>
              <a:ln>
                <a:solidFill>
                  <a:schemeClr val="bg1">
                    <a:alpha val="73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pic>
            <p:nvPicPr>
              <p:cNvPr id="42" name="Imagen 41" descr="thermometer56.png"/>
              <p:cNvPicPr>
                <a:picLocks noChangeAspect="1"/>
              </p:cNvPicPr>
              <p:nvPr/>
            </p:nvPicPr>
            <p:blipFill>
              <a:blip r:embed="rId5">
                <a:lum bright="100000"/>
                <a:alphaModFix amt="50000"/>
              </a:blip>
              <a:stretch>
                <a:fillRect/>
              </a:stretch>
            </p:blipFill>
            <p:spPr>
              <a:xfrm>
                <a:off x="884888" y="454659"/>
                <a:ext cx="396000" cy="396000"/>
              </a:xfrm>
              <a:prstGeom prst="rect">
                <a:avLst/>
              </a:prstGeom>
              <a:effectLst/>
            </p:spPr>
          </p:pic>
        </p:grpSp>
      </p:grpSp>
    </p:spTree>
    <p:extLst>
      <p:ext uri="{BB962C8B-B14F-4D97-AF65-F5344CB8AC3E}">
        <p14:creationId xmlns:p14="http://schemas.microsoft.com/office/powerpoint/2010/main" val="149642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pull dir="r"/>
      </p:transition>
    </mc:Choice>
    <mc:Fallback>
      <p:transition>
        <p:pull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 descr="guerra_por_el_agua.jpg"/>
          <p:cNvPicPr>
            <a:picLocks noChangeAspect="1"/>
          </p:cNvPicPr>
          <p:nvPr/>
        </p:nvPicPr>
        <p:blipFill>
          <a:blip r:embed="rId3"/>
          <a:srcRect l="7093"/>
          <a:stretch>
            <a:fillRect/>
          </a:stretch>
        </p:blipFill>
        <p:spPr>
          <a:xfrm>
            <a:off x="0" y="1133992"/>
            <a:ext cx="9149785" cy="5152508"/>
          </a:xfrm>
          <a:prstGeom prst="rect">
            <a:avLst/>
          </a:prstGeom>
        </p:spPr>
      </p:pic>
      <p:sp>
        <p:nvSpPr>
          <p:cNvPr id="20" name="Rectángulo 19"/>
          <p:cNvSpPr/>
          <p:nvPr/>
        </p:nvSpPr>
        <p:spPr>
          <a:xfrm>
            <a:off x="762001" y="348827"/>
            <a:ext cx="8381999" cy="608208"/>
          </a:xfrm>
          <a:prstGeom prst="rect">
            <a:avLst/>
          </a:prstGeom>
          <a:solidFill>
            <a:srgbClr val="3A7E88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1" name="Rectángulo 20"/>
          <p:cNvSpPr/>
          <p:nvPr/>
        </p:nvSpPr>
        <p:spPr>
          <a:xfrm>
            <a:off x="820177" y="407003"/>
            <a:ext cx="491856" cy="491856"/>
          </a:xfrm>
          <a:prstGeom prst="rect">
            <a:avLst/>
          </a:prstGeom>
          <a:noFill/>
          <a:ln>
            <a:solidFill>
              <a:schemeClr val="bg1">
                <a:alpha val="73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" y="348827"/>
            <a:ext cx="9144000" cy="6082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Usos del agua e infraestructura</a:t>
            </a:r>
          </a:p>
        </p:txBody>
      </p:sp>
      <p:grpSp>
        <p:nvGrpSpPr>
          <p:cNvPr id="48" name="Agrupar 47"/>
          <p:cNvGrpSpPr/>
          <p:nvPr/>
        </p:nvGrpSpPr>
        <p:grpSpPr>
          <a:xfrm>
            <a:off x="6319168" y="3772258"/>
            <a:ext cx="2178124" cy="2436584"/>
            <a:chOff x="6319168" y="3772258"/>
            <a:chExt cx="2178124" cy="2436584"/>
          </a:xfrm>
        </p:grpSpPr>
        <p:sp>
          <p:nvSpPr>
            <p:cNvPr id="41" name="Esquina doblada 40"/>
            <p:cNvSpPr/>
            <p:nvPr/>
          </p:nvSpPr>
          <p:spPr>
            <a:xfrm>
              <a:off x="6334660" y="3772258"/>
              <a:ext cx="2162632" cy="2400300"/>
            </a:xfrm>
            <a:prstGeom prst="foldedCorner">
              <a:avLst/>
            </a:prstGeom>
            <a:ln>
              <a:noFill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31" name="CuadroTexto 30"/>
            <p:cNvSpPr txBox="1"/>
            <p:nvPr/>
          </p:nvSpPr>
          <p:spPr>
            <a:xfrm>
              <a:off x="6319168" y="3900518"/>
              <a:ext cx="2159000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dirty="0"/>
                <a:t>El sector agrícola ocupa el 72% </a:t>
              </a:r>
            </a:p>
            <a:p>
              <a:pPr algn="ctr"/>
              <a:r>
                <a:rPr lang="es-ES" dirty="0"/>
                <a:t>de la extracción total a nivel mundial, </a:t>
              </a:r>
            </a:p>
            <a:p>
              <a:pPr algn="ctr"/>
              <a:r>
                <a:rPr lang="es-ES" dirty="0"/>
                <a:t>en tanto que el sector industrial emplea 20%. 	</a:t>
              </a:r>
            </a:p>
            <a:p>
              <a:pPr algn="ctr"/>
              <a:endParaRPr lang="es-ES_tradnl" dirty="0"/>
            </a:p>
          </p:txBody>
        </p:sp>
      </p:grpSp>
      <p:pic>
        <p:nvPicPr>
          <p:cNvPr id="27" name="Imagen 26" descr="drink81.png"/>
          <p:cNvPicPr>
            <a:picLocks noChangeAspect="1"/>
          </p:cNvPicPr>
          <p:nvPr/>
        </p:nvPicPr>
        <p:blipFill>
          <a:blip r:embed="rId4">
            <a:lum bright="100000"/>
            <a:alphaModFix amt="60000"/>
          </a:blip>
          <a:stretch>
            <a:fillRect/>
          </a:stretch>
        </p:blipFill>
        <p:spPr>
          <a:xfrm>
            <a:off x="874603" y="466750"/>
            <a:ext cx="396000" cy="396000"/>
          </a:xfrm>
          <a:prstGeom prst="rect">
            <a:avLst/>
          </a:prstGeom>
        </p:spPr>
      </p:pic>
      <p:grpSp>
        <p:nvGrpSpPr>
          <p:cNvPr id="45" name="Agrupar 44"/>
          <p:cNvGrpSpPr/>
          <p:nvPr/>
        </p:nvGrpSpPr>
        <p:grpSpPr>
          <a:xfrm>
            <a:off x="4012376" y="1248363"/>
            <a:ext cx="2162632" cy="2400300"/>
            <a:chOff x="4012376" y="1248363"/>
            <a:chExt cx="2162632" cy="2400300"/>
          </a:xfrm>
        </p:grpSpPr>
        <p:sp>
          <p:nvSpPr>
            <p:cNvPr id="35" name="Esquina doblada 34"/>
            <p:cNvSpPr/>
            <p:nvPr/>
          </p:nvSpPr>
          <p:spPr>
            <a:xfrm>
              <a:off x="4012376" y="1248363"/>
              <a:ext cx="2162632" cy="2400300"/>
            </a:xfrm>
            <a:prstGeom prst="foldedCorner">
              <a:avLst/>
            </a:prstGeom>
            <a:solidFill>
              <a:srgbClr val="FFFF00"/>
            </a:solidFill>
            <a:ln>
              <a:noFill/>
            </a:ln>
            <a:effectLst>
              <a:outerShdw blurRad="101600" dist="50800" dir="2700000" algn="br" rotWithShape="0">
                <a:srgbClr val="000000">
                  <a:alpha val="60000"/>
                </a:srgb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32" name="CuadroTexto 31"/>
            <p:cNvSpPr txBox="1"/>
            <p:nvPr/>
          </p:nvSpPr>
          <p:spPr>
            <a:xfrm>
              <a:off x="4030634" y="1761162"/>
              <a:ext cx="2101112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dirty="0"/>
                <a:t>En el último siglo la población mundial se multiplicó tres veces.</a:t>
              </a:r>
            </a:p>
            <a:p>
              <a:pPr algn="ctr"/>
              <a:endParaRPr lang="es-ES_tradnl" dirty="0"/>
            </a:p>
          </p:txBody>
        </p:sp>
        <p:pic>
          <p:nvPicPr>
            <p:cNvPr id="30" name="Imagen 29" descr="left-arrow19.png"/>
            <p:cNvPicPr>
              <a:picLocks noChangeAspect="1"/>
            </p:cNvPicPr>
            <p:nvPr/>
          </p:nvPicPr>
          <p:blipFill>
            <a:blip r:embed="rId5">
              <a:duotone>
                <a:srgbClr val="369CAE"/>
                <a:srgbClr val="FFF1C1"/>
              </a:duotone>
              <a:lum bright="-100000"/>
              <a:alphaModFix amt="53000"/>
            </a:blip>
            <a:stretch>
              <a:fillRect/>
            </a:stretch>
          </p:blipFill>
          <p:spPr>
            <a:xfrm flipH="1">
              <a:off x="4179699" y="1362305"/>
              <a:ext cx="274372" cy="274372"/>
            </a:xfrm>
            <a:prstGeom prst="rect">
              <a:avLst/>
            </a:prstGeom>
          </p:spPr>
        </p:pic>
      </p:grpSp>
      <p:grpSp>
        <p:nvGrpSpPr>
          <p:cNvPr id="46" name="Agrupar 45"/>
          <p:cNvGrpSpPr/>
          <p:nvPr/>
        </p:nvGrpSpPr>
        <p:grpSpPr>
          <a:xfrm>
            <a:off x="6334660" y="1248363"/>
            <a:ext cx="2162632" cy="2400300"/>
            <a:chOff x="6334660" y="1248363"/>
            <a:chExt cx="2162632" cy="2400300"/>
          </a:xfrm>
        </p:grpSpPr>
        <p:sp>
          <p:nvSpPr>
            <p:cNvPr id="39" name="Esquina doblada 38"/>
            <p:cNvSpPr/>
            <p:nvPr/>
          </p:nvSpPr>
          <p:spPr>
            <a:xfrm>
              <a:off x="6334660" y="1248363"/>
              <a:ext cx="2162632" cy="2400300"/>
            </a:xfrm>
            <a:prstGeom prst="foldedCorner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33" name="CuadroTexto 32"/>
            <p:cNvSpPr txBox="1"/>
            <p:nvPr/>
          </p:nvSpPr>
          <p:spPr>
            <a:xfrm>
              <a:off x="6346381" y="1723925"/>
              <a:ext cx="212212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dirty="0"/>
                <a:t>En tanto que </a:t>
              </a:r>
            </a:p>
            <a:p>
              <a:pPr algn="ctr"/>
              <a:r>
                <a:rPr lang="es-ES" dirty="0"/>
                <a:t>las extracciones de agua crecieron seis veces</a:t>
              </a:r>
              <a:endParaRPr lang="es-ES_tradnl" dirty="0"/>
            </a:p>
          </p:txBody>
        </p:sp>
        <p:pic>
          <p:nvPicPr>
            <p:cNvPr id="42" name="Imagen 41" descr="left-arrow19.png"/>
            <p:cNvPicPr>
              <a:picLocks noChangeAspect="1"/>
            </p:cNvPicPr>
            <p:nvPr/>
          </p:nvPicPr>
          <p:blipFill>
            <a:blip r:embed="rId5">
              <a:duotone>
                <a:srgbClr val="369CAE"/>
                <a:srgbClr val="FFF1C1"/>
              </a:duotone>
              <a:lum bright="100000"/>
              <a:alphaModFix amt="46000"/>
            </a:blip>
            <a:stretch>
              <a:fillRect/>
            </a:stretch>
          </p:blipFill>
          <p:spPr>
            <a:xfrm rot="8373714" flipH="1">
              <a:off x="6455234" y="3274491"/>
              <a:ext cx="238371" cy="238371"/>
            </a:xfrm>
            <a:prstGeom prst="rect">
              <a:avLst/>
            </a:prstGeom>
          </p:spPr>
        </p:pic>
      </p:grpSp>
      <p:grpSp>
        <p:nvGrpSpPr>
          <p:cNvPr id="47" name="Agrupar 46"/>
          <p:cNvGrpSpPr/>
          <p:nvPr/>
        </p:nvGrpSpPr>
        <p:grpSpPr>
          <a:xfrm>
            <a:off x="4012376" y="3772258"/>
            <a:ext cx="2162632" cy="2400300"/>
            <a:chOff x="4012376" y="3772258"/>
            <a:chExt cx="2162632" cy="2400300"/>
          </a:xfrm>
        </p:grpSpPr>
        <p:sp>
          <p:nvSpPr>
            <p:cNvPr id="40" name="Esquina doblada 39"/>
            <p:cNvSpPr/>
            <p:nvPr/>
          </p:nvSpPr>
          <p:spPr>
            <a:xfrm>
              <a:off x="4012376" y="3772258"/>
              <a:ext cx="2162632" cy="2400300"/>
            </a:xfrm>
            <a:prstGeom prst="foldedCorner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34" name="CuadroTexto 33"/>
            <p:cNvSpPr txBox="1"/>
            <p:nvPr/>
          </p:nvSpPr>
          <p:spPr>
            <a:xfrm>
              <a:off x="4025075" y="3956887"/>
              <a:ext cx="2149933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dirty="0"/>
                <a:t>Lo que se ha traducido en el incremento en el grado de presión sobre los recursos hídricos del mundo.</a:t>
              </a:r>
            </a:p>
            <a:p>
              <a:pPr algn="ctr"/>
              <a:endParaRPr lang="es-ES_tradnl" dirty="0"/>
            </a:p>
          </p:txBody>
        </p:sp>
        <p:pic>
          <p:nvPicPr>
            <p:cNvPr id="44" name="Imagen 43" descr="left-arrow19.png"/>
            <p:cNvPicPr>
              <a:picLocks noChangeAspect="1"/>
            </p:cNvPicPr>
            <p:nvPr/>
          </p:nvPicPr>
          <p:blipFill>
            <a:blip r:embed="rId5">
              <a:duotone>
                <a:srgbClr val="369CAE"/>
                <a:srgbClr val="FFF1C1"/>
              </a:duotone>
              <a:lum bright="-100000"/>
              <a:alphaModFix amt="44000"/>
            </a:blip>
            <a:stretch>
              <a:fillRect/>
            </a:stretch>
          </p:blipFill>
          <p:spPr>
            <a:xfrm flipH="1">
              <a:off x="4160436" y="5750124"/>
              <a:ext cx="274372" cy="2743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823623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10">
        <p:blinds/>
      </p:transition>
    </mc:Choice>
    <mc:Fallback>
      <p:transition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fabric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pic>
        <p:nvPicPr>
          <p:cNvPr id="12" name="Imagen 11" descr="conej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0976" y="1779348"/>
            <a:ext cx="6169024" cy="4097590"/>
          </a:xfrm>
          <a:prstGeom prst="rect">
            <a:avLst/>
          </a:prstGeom>
        </p:spPr>
      </p:pic>
      <p:grpSp>
        <p:nvGrpSpPr>
          <p:cNvPr id="22" name="Agrupar 21"/>
          <p:cNvGrpSpPr/>
          <p:nvPr/>
        </p:nvGrpSpPr>
        <p:grpSpPr>
          <a:xfrm>
            <a:off x="3615270" y="1079500"/>
            <a:ext cx="2656115" cy="1306287"/>
            <a:chOff x="3615270" y="1079500"/>
            <a:chExt cx="2656115" cy="1306287"/>
          </a:xfrm>
        </p:grpSpPr>
        <p:sp>
          <p:nvSpPr>
            <p:cNvPr id="13" name="Llamada rectangular redondeada 12"/>
            <p:cNvSpPr/>
            <p:nvPr/>
          </p:nvSpPr>
          <p:spPr>
            <a:xfrm>
              <a:off x="3615270" y="1079500"/>
              <a:ext cx="2656115" cy="1306287"/>
            </a:xfrm>
            <a:prstGeom prst="wedgeRoundRectCallout">
              <a:avLst>
                <a:gd name="adj1" fmla="val -40242"/>
                <a:gd name="adj2" fmla="val 105658"/>
                <a:gd name="adj3" fmla="val 16667"/>
              </a:avLst>
            </a:prstGeom>
            <a:solidFill>
              <a:schemeClr val="tx2">
                <a:lumMod val="25000"/>
                <a:lumOff val="75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48387" dir="2880000" rotWithShape="0">
                <a:srgbClr val="000000">
                  <a:alpha val="81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4" name="CuadroTexto 13"/>
            <p:cNvSpPr txBox="1"/>
            <p:nvPr/>
          </p:nvSpPr>
          <p:spPr>
            <a:xfrm>
              <a:off x="3647701" y="1258414"/>
              <a:ext cx="256993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_tradnl" b="1" dirty="0"/>
                <a:t>YOU OVERPOPULATE</a:t>
              </a:r>
            </a:p>
            <a:p>
              <a:pPr algn="ctr"/>
              <a:r>
                <a:rPr lang="es-ES_tradnl" b="1" dirty="0"/>
                <a:t>THE LAND AND DESTROY </a:t>
              </a:r>
            </a:p>
            <a:p>
              <a:pPr algn="ctr"/>
              <a:r>
                <a:rPr lang="es-ES_tradnl" b="1" dirty="0"/>
                <a:t>EVERYTHING !!</a:t>
              </a:r>
            </a:p>
          </p:txBody>
        </p:sp>
      </p:grpSp>
      <p:grpSp>
        <p:nvGrpSpPr>
          <p:cNvPr id="23" name="Agrupar 22"/>
          <p:cNvGrpSpPr/>
          <p:nvPr/>
        </p:nvGrpSpPr>
        <p:grpSpPr>
          <a:xfrm>
            <a:off x="5041204" y="3792700"/>
            <a:ext cx="1321163" cy="916326"/>
            <a:chOff x="5041204" y="3792700"/>
            <a:chExt cx="1321163" cy="916326"/>
          </a:xfrm>
        </p:grpSpPr>
        <p:sp>
          <p:nvSpPr>
            <p:cNvPr id="16" name="Elipse 15"/>
            <p:cNvSpPr/>
            <p:nvPr/>
          </p:nvSpPr>
          <p:spPr>
            <a:xfrm rot="855003">
              <a:off x="5041204" y="3792700"/>
              <a:ext cx="1321163" cy="687137"/>
            </a:xfrm>
            <a:prstGeom prst="ellipse">
              <a:avLst/>
            </a:prstGeom>
            <a:solidFill>
              <a:schemeClr val="bg1">
                <a:alpha val="88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  <a:effectLst>
              <a:outerShdw blurRad="63500" dist="61087" dir="3360000" rotWithShape="0">
                <a:srgbClr val="000000">
                  <a:alpha val="6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8" name="Elipse 17"/>
            <p:cNvSpPr/>
            <p:nvPr/>
          </p:nvSpPr>
          <p:spPr>
            <a:xfrm rot="855003">
              <a:off x="5418905" y="4495524"/>
              <a:ext cx="243197" cy="13060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9" name="Elipse 18"/>
            <p:cNvSpPr/>
            <p:nvPr/>
          </p:nvSpPr>
          <p:spPr>
            <a:xfrm rot="855003">
              <a:off x="5292084" y="4610560"/>
              <a:ext cx="130024" cy="8698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0" name="Elipse 19"/>
            <p:cNvSpPr/>
            <p:nvPr/>
          </p:nvSpPr>
          <p:spPr>
            <a:xfrm rot="855003">
              <a:off x="5150484" y="4663307"/>
              <a:ext cx="80896" cy="4571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1" name="CuadroTexto 20"/>
            <p:cNvSpPr txBox="1"/>
            <p:nvPr/>
          </p:nvSpPr>
          <p:spPr>
            <a:xfrm rot="718385">
              <a:off x="5313005" y="3900946"/>
              <a:ext cx="7982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_tradnl" b="1" dirty="0" err="1"/>
                <a:t>Sure</a:t>
              </a:r>
              <a:r>
                <a:rPr lang="es-ES_tradnl" b="1" dirty="0"/>
                <a:t>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872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dissolve/>
      </p:transition>
    </mc:Choice>
    <mc:Fallback>
      <p:transition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n 32" descr="mujeragua.jpg"/>
          <p:cNvPicPr>
            <a:picLocks noChangeAspect="1"/>
          </p:cNvPicPr>
          <p:nvPr/>
        </p:nvPicPr>
        <p:blipFill>
          <a:blip r:embed="rId2"/>
          <a:srcRect l="18252" b="9616"/>
          <a:stretch>
            <a:fillRect/>
          </a:stretch>
        </p:blipFill>
        <p:spPr>
          <a:xfrm>
            <a:off x="6857999" y="3722802"/>
            <a:ext cx="2286003" cy="3147484"/>
          </a:xfrm>
          <a:prstGeom prst="rect">
            <a:avLst/>
          </a:prstGeom>
        </p:spPr>
      </p:pic>
      <p:pic>
        <p:nvPicPr>
          <p:cNvPr id="50" name="Imagen 49" descr="Huincha chil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535" y="-7256"/>
            <a:ext cx="4597400" cy="596900"/>
          </a:xfrm>
          <a:prstGeom prst="rect">
            <a:avLst/>
          </a:prstGeom>
        </p:spPr>
      </p:pic>
      <p:sp>
        <p:nvSpPr>
          <p:cNvPr id="11" name="Título 1"/>
          <p:cNvSpPr>
            <a:spLocks noGrp="1"/>
          </p:cNvSpPr>
          <p:nvPr>
            <p:ph type="title"/>
          </p:nvPr>
        </p:nvSpPr>
        <p:spPr>
          <a:xfrm>
            <a:off x="117929" y="0"/>
            <a:ext cx="4322326" cy="571502"/>
          </a:xfrm>
        </p:spPr>
        <p:txBody>
          <a:bodyPr>
            <a:no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¿Qué pasa en Chile?</a:t>
            </a:r>
          </a:p>
        </p:txBody>
      </p:sp>
      <p:pic>
        <p:nvPicPr>
          <p:cNvPr id="19" name="Imagen 18" descr="Img2811200815523861638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3441286"/>
            <a:ext cx="2286001" cy="3429000"/>
          </a:xfrm>
          <a:prstGeom prst="rect">
            <a:avLst/>
          </a:prstGeom>
        </p:spPr>
      </p:pic>
      <p:pic>
        <p:nvPicPr>
          <p:cNvPr id="20" name="Imagen 19" descr="Presa-Vista-Seguimiento-1024x682.jpg"/>
          <p:cNvPicPr>
            <a:picLocks noChangeAspect="1"/>
          </p:cNvPicPr>
          <p:nvPr/>
        </p:nvPicPr>
        <p:blipFill>
          <a:blip r:embed="rId5"/>
          <a:srcRect l="20860" r="32934"/>
          <a:stretch>
            <a:fillRect/>
          </a:stretch>
        </p:blipFill>
        <p:spPr>
          <a:xfrm>
            <a:off x="4572000" y="3429002"/>
            <a:ext cx="2285999" cy="3441283"/>
          </a:xfrm>
          <a:prstGeom prst="rect">
            <a:avLst/>
          </a:prstGeom>
        </p:spPr>
      </p:pic>
      <p:pic>
        <p:nvPicPr>
          <p:cNvPr id="23" name="Imagen 22" descr="energia_minera.jpg"/>
          <p:cNvPicPr>
            <a:picLocks noChangeAspect="1"/>
          </p:cNvPicPr>
          <p:nvPr/>
        </p:nvPicPr>
        <p:blipFill>
          <a:blip r:embed="rId6"/>
          <a:srcRect l="44250" r="16959"/>
          <a:stretch>
            <a:fillRect/>
          </a:stretch>
        </p:blipFill>
        <p:spPr>
          <a:xfrm>
            <a:off x="2286000" y="3457789"/>
            <a:ext cx="2286000" cy="3400211"/>
          </a:xfrm>
          <a:prstGeom prst="rect">
            <a:avLst/>
          </a:prstGeom>
        </p:spPr>
      </p:pic>
      <p:sp>
        <p:nvSpPr>
          <p:cNvPr id="24" name="Rectángulo 23"/>
          <p:cNvSpPr/>
          <p:nvPr/>
        </p:nvSpPr>
        <p:spPr>
          <a:xfrm>
            <a:off x="-1" y="3431330"/>
            <a:ext cx="2286001" cy="339511"/>
          </a:xfrm>
          <a:prstGeom prst="rect">
            <a:avLst/>
          </a:prstGeom>
          <a:solidFill>
            <a:srgbClr val="228C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5" name="CuadroTexto 24"/>
          <p:cNvSpPr txBox="1"/>
          <p:nvPr/>
        </p:nvSpPr>
        <p:spPr>
          <a:xfrm>
            <a:off x="-1" y="3429000"/>
            <a:ext cx="2273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s-ES" sz="1400" b="1" dirty="0">
                <a:solidFill>
                  <a:schemeClr val="bg1"/>
                </a:solidFill>
              </a:rPr>
              <a:t>AGRICULTURA</a:t>
            </a:r>
          </a:p>
        </p:txBody>
      </p:sp>
      <p:sp>
        <p:nvSpPr>
          <p:cNvPr id="26" name="Rectángulo 25"/>
          <p:cNvSpPr/>
          <p:nvPr/>
        </p:nvSpPr>
        <p:spPr>
          <a:xfrm>
            <a:off x="2285999" y="3431761"/>
            <a:ext cx="2286001" cy="339511"/>
          </a:xfrm>
          <a:prstGeom prst="rect">
            <a:avLst/>
          </a:prstGeom>
          <a:solidFill>
            <a:srgbClr val="FF6D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7" name="Rectángulo 26"/>
          <p:cNvSpPr/>
          <p:nvPr/>
        </p:nvSpPr>
        <p:spPr>
          <a:xfrm>
            <a:off x="4572000" y="3431761"/>
            <a:ext cx="2286001" cy="33951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8" name="Rectángulo 27"/>
          <p:cNvSpPr/>
          <p:nvPr/>
        </p:nvSpPr>
        <p:spPr>
          <a:xfrm>
            <a:off x="6858001" y="3429000"/>
            <a:ext cx="2286001" cy="33951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9" name="CuadroTexto 28"/>
          <p:cNvSpPr txBox="1"/>
          <p:nvPr/>
        </p:nvSpPr>
        <p:spPr>
          <a:xfrm>
            <a:off x="2285999" y="3415024"/>
            <a:ext cx="2273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s-ES" sz="1400" b="1" dirty="0">
                <a:solidFill>
                  <a:schemeClr val="bg1"/>
                </a:solidFill>
              </a:rPr>
              <a:t>MINERÍA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4657725" y="3441286"/>
            <a:ext cx="22002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s-ES" sz="1400" b="1" dirty="0">
                <a:solidFill>
                  <a:schemeClr val="bg1"/>
                </a:solidFill>
              </a:rPr>
              <a:t>ENERGÍA HIDROELÉCTRICA</a:t>
            </a:r>
          </a:p>
        </p:txBody>
      </p:sp>
      <p:sp>
        <p:nvSpPr>
          <p:cNvPr id="31" name="CuadroTexto 30"/>
          <p:cNvSpPr txBox="1"/>
          <p:nvPr/>
        </p:nvSpPr>
        <p:spPr>
          <a:xfrm>
            <a:off x="6858000" y="3423491"/>
            <a:ext cx="2273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s-ES" sz="1400" b="1" dirty="0">
                <a:solidFill>
                  <a:schemeClr val="bg1"/>
                </a:solidFill>
              </a:rPr>
              <a:t>CONSUMO HUMANO</a:t>
            </a:r>
          </a:p>
        </p:txBody>
      </p:sp>
      <p:cxnSp>
        <p:nvCxnSpPr>
          <p:cNvPr id="32" name="Conector recto 31"/>
          <p:cNvCxnSpPr/>
          <p:nvPr/>
        </p:nvCxnSpPr>
        <p:spPr>
          <a:xfrm rot="5400000">
            <a:off x="220293" y="790418"/>
            <a:ext cx="901917" cy="1588"/>
          </a:xfrm>
          <a:prstGeom prst="line">
            <a:avLst/>
          </a:prstGeom>
          <a:ln w="12700" cap="flat" cmpd="sng" algn="ctr">
            <a:solidFill>
              <a:srgbClr val="63ADFF"/>
            </a:solidFill>
            <a:prstDash val="solid"/>
            <a:round/>
            <a:headEnd type="oval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6" name="Agrupar 55"/>
          <p:cNvGrpSpPr/>
          <p:nvPr/>
        </p:nvGrpSpPr>
        <p:grpSpPr>
          <a:xfrm>
            <a:off x="4440255" y="888998"/>
            <a:ext cx="4077213" cy="2123658"/>
            <a:chOff x="4440255" y="888998"/>
            <a:chExt cx="4077213" cy="2123658"/>
          </a:xfrm>
        </p:grpSpPr>
        <p:sp>
          <p:nvSpPr>
            <p:cNvPr id="12" name="CuadroTexto 11"/>
            <p:cNvSpPr txBox="1"/>
            <p:nvPr/>
          </p:nvSpPr>
          <p:spPr>
            <a:xfrm>
              <a:off x="4657725" y="888998"/>
              <a:ext cx="3859743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000" dirty="0">
                  <a:solidFill>
                    <a:schemeClr val="bg2">
                      <a:lumMod val="50000"/>
                    </a:schemeClr>
                  </a:solidFill>
                </a:rPr>
                <a:t>Chile basa su crecimiento económico en la explotación </a:t>
              </a:r>
            </a:p>
            <a:p>
              <a:r>
                <a:rPr lang="es-ES" sz="2000" dirty="0">
                  <a:solidFill>
                    <a:schemeClr val="bg2">
                      <a:lumMod val="50000"/>
                    </a:schemeClr>
                  </a:solidFill>
                </a:rPr>
                <a:t>de los recursos naturales, </a:t>
              </a:r>
            </a:p>
            <a:p>
              <a:r>
                <a:rPr lang="es-ES" sz="2000" dirty="0">
                  <a:solidFill>
                    <a:schemeClr val="bg2">
                      <a:lumMod val="50000"/>
                    </a:schemeClr>
                  </a:solidFill>
                </a:rPr>
                <a:t>el agua constituye un elemento fundamental.</a:t>
              </a:r>
            </a:p>
            <a:p>
              <a:endParaRPr lang="es-ES_tradnl" sz="2000" dirty="0"/>
            </a:p>
          </p:txBody>
        </p:sp>
        <p:pic>
          <p:nvPicPr>
            <p:cNvPr id="42" name="Imagen 41" descr="left-arrow19.png"/>
            <p:cNvPicPr>
              <a:picLocks noChangeAspect="1"/>
            </p:cNvPicPr>
            <p:nvPr/>
          </p:nvPicPr>
          <p:blipFill>
            <a:blip r:embed="rId7">
              <a:duotone>
                <a:srgbClr val="369CAE"/>
                <a:srgbClr val="FFF1C1"/>
              </a:duotone>
              <a:lum bright="-100000"/>
              <a:alphaModFix amt="19000"/>
            </a:blip>
            <a:stretch>
              <a:fillRect/>
            </a:stretch>
          </p:blipFill>
          <p:spPr>
            <a:xfrm rot="5400000" flipH="1">
              <a:off x="4440255" y="2738284"/>
              <a:ext cx="274372" cy="274372"/>
            </a:xfrm>
            <a:prstGeom prst="rect">
              <a:avLst/>
            </a:prstGeom>
            <a:noFill/>
          </p:spPr>
        </p:pic>
      </p:grpSp>
      <p:grpSp>
        <p:nvGrpSpPr>
          <p:cNvPr id="55" name="Agrupar 54"/>
          <p:cNvGrpSpPr/>
          <p:nvPr/>
        </p:nvGrpSpPr>
        <p:grpSpPr>
          <a:xfrm>
            <a:off x="534860" y="1161980"/>
            <a:ext cx="3385872" cy="1323439"/>
            <a:chOff x="534860" y="1161980"/>
            <a:chExt cx="3385872" cy="1323439"/>
          </a:xfrm>
        </p:grpSpPr>
        <p:sp>
          <p:nvSpPr>
            <p:cNvPr id="14" name="CuadroTexto 13"/>
            <p:cNvSpPr txBox="1"/>
            <p:nvPr/>
          </p:nvSpPr>
          <p:spPr>
            <a:xfrm>
              <a:off x="809232" y="1161980"/>
              <a:ext cx="31115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000" dirty="0">
                  <a:solidFill>
                    <a:schemeClr val="bg2">
                      <a:lumMod val="50000"/>
                    </a:schemeClr>
                  </a:solidFill>
                </a:rPr>
                <a:t>Un aspecto limitante del desarrollo de Chile es la disponibilidad de agua dulce. </a:t>
              </a:r>
              <a:endParaRPr lang="es-ES_tradnl" sz="20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pic>
          <p:nvPicPr>
            <p:cNvPr id="44" name="Imagen 43" descr="left-arrow19.png"/>
            <p:cNvPicPr>
              <a:picLocks noChangeAspect="1"/>
            </p:cNvPicPr>
            <p:nvPr/>
          </p:nvPicPr>
          <p:blipFill>
            <a:blip r:embed="rId7">
              <a:duotone>
                <a:srgbClr val="369CAE"/>
                <a:srgbClr val="FFF1C1"/>
              </a:duotone>
              <a:lum bright="-100000"/>
              <a:alphaModFix amt="19000"/>
            </a:blip>
            <a:stretch>
              <a:fillRect/>
            </a:stretch>
          </p:blipFill>
          <p:spPr>
            <a:xfrm flipH="1">
              <a:off x="534860" y="1241377"/>
              <a:ext cx="274372" cy="274372"/>
            </a:xfrm>
            <a:prstGeom prst="rect">
              <a:avLst/>
            </a:prstGeom>
            <a:noFill/>
          </p:spPr>
        </p:pic>
      </p:grpSp>
      <p:cxnSp>
        <p:nvCxnSpPr>
          <p:cNvPr id="52" name="Conector recto 51"/>
          <p:cNvCxnSpPr/>
          <p:nvPr/>
        </p:nvCxnSpPr>
        <p:spPr>
          <a:xfrm rot="5400000">
            <a:off x="3712451" y="1867277"/>
            <a:ext cx="1740422" cy="1588"/>
          </a:xfrm>
          <a:prstGeom prst="line">
            <a:avLst/>
          </a:prstGeom>
          <a:ln w="12700" cap="flat" cmpd="sng" algn="ctr">
            <a:solidFill>
              <a:srgbClr val="63ADFF"/>
            </a:solidFill>
            <a:prstDash val="solid"/>
            <a:round/>
            <a:headEnd type="oval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9" name="Imagen 58" descr="agua2012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3141133"/>
            <a:ext cx="9144002" cy="372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619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push/>
      </p:transition>
    </mc:Choice>
    <mc:Fallback>
      <p:transition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 25"/>
          <p:cNvSpPr/>
          <p:nvPr/>
        </p:nvSpPr>
        <p:spPr>
          <a:xfrm>
            <a:off x="-2" y="3429000"/>
            <a:ext cx="9144004" cy="35559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30" name="Imagen 29" descr="Huincha chil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535" y="-7256"/>
            <a:ext cx="4597400" cy="596900"/>
          </a:xfrm>
          <a:prstGeom prst="rect">
            <a:avLst/>
          </a:prstGeom>
        </p:spPr>
      </p:pic>
      <p:sp>
        <p:nvSpPr>
          <p:cNvPr id="31" name="Título 1"/>
          <p:cNvSpPr txBox="1">
            <a:spLocks/>
          </p:cNvSpPr>
          <p:nvPr/>
        </p:nvSpPr>
        <p:spPr>
          <a:xfrm>
            <a:off x="117929" y="0"/>
            <a:ext cx="4322326" cy="5715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¿Qué pasa en Chile?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3" name="CuadroTexto 32"/>
          <p:cNvSpPr txBox="1"/>
          <p:nvPr/>
        </p:nvSpPr>
        <p:spPr>
          <a:xfrm>
            <a:off x="834857" y="1143002"/>
            <a:ext cx="3392749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chemeClr val="bg2">
                    <a:lumMod val="50000"/>
                  </a:schemeClr>
                </a:solidFill>
              </a:rPr>
              <a:t>La creciente demanda de recursos hídricos está en contraposición con la escasez que existe de este elemento.</a:t>
            </a:r>
          </a:p>
          <a:p>
            <a:endParaRPr lang="es-ES_tradnl" sz="2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4" name="CuadroTexto 33"/>
          <p:cNvSpPr txBox="1"/>
          <p:nvPr/>
        </p:nvSpPr>
        <p:spPr>
          <a:xfrm>
            <a:off x="4839656" y="788560"/>
            <a:ext cx="40231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chemeClr val="bg2">
                    <a:lumMod val="50000"/>
                  </a:schemeClr>
                </a:solidFill>
              </a:rPr>
              <a:t>Por ejemplo, en el Norte de Chile,  con la mayor parte de la actividad minera, la cual se concentra a lo largo del Desierto de Atacama, es el lugar más seco, con menos de 10-20 mm. de precipitación anual.</a:t>
            </a:r>
          </a:p>
          <a:p>
            <a:endParaRPr lang="es-ES_tradnl" sz="2000" dirty="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40" name="Agrupar 39"/>
          <p:cNvGrpSpPr/>
          <p:nvPr/>
        </p:nvGrpSpPr>
        <p:grpSpPr>
          <a:xfrm>
            <a:off x="-15535" y="3784599"/>
            <a:ext cx="9159537" cy="3090270"/>
            <a:chOff x="-15535" y="3784599"/>
            <a:chExt cx="9156701" cy="3090270"/>
          </a:xfrm>
        </p:grpSpPr>
        <p:pic>
          <p:nvPicPr>
            <p:cNvPr id="29" name="Imagen 28" descr="o_San Pedro de Atacama.jpg"/>
            <p:cNvPicPr>
              <a:picLocks noChangeAspect="1"/>
            </p:cNvPicPr>
            <p:nvPr/>
          </p:nvPicPr>
          <p:blipFill>
            <a:blip r:embed="rId3"/>
            <a:srcRect l="33591"/>
            <a:stretch>
              <a:fillRect/>
            </a:stretch>
          </p:blipFill>
          <p:spPr>
            <a:xfrm>
              <a:off x="6094375" y="3784599"/>
              <a:ext cx="3046791" cy="3090269"/>
            </a:xfrm>
            <a:prstGeom prst="rect">
              <a:avLst/>
            </a:prstGeom>
          </p:spPr>
        </p:pic>
        <p:pic>
          <p:nvPicPr>
            <p:cNvPr id="44" name="Imagen 43" descr="Mina_La_Escondida.jpg"/>
            <p:cNvPicPr>
              <a:picLocks noChangeAspect="1"/>
            </p:cNvPicPr>
            <p:nvPr/>
          </p:nvPicPr>
          <p:blipFill>
            <a:blip r:embed="rId4"/>
            <a:srcRect r="37387"/>
            <a:stretch>
              <a:fillRect/>
            </a:stretch>
          </p:blipFill>
          <p:spPr>
            <a:xfrm>
              <a:off x="-15535" y="3784599"/>
              <a:ext cx="2865303" cy="3090270"/>
            </a:xfrm>
            <a:prstGeom prst="rect">
              <a:avLst/>
            </a:prstGeom>
          </p:spPr>
        </p:pic>
        <p:pic>
          <p:nvPicPr>
            <p:cNvPr id="15" name="Imagen 14" descr="sequia21-620x330.jpg"/>
            <p:cNvPicPr>
              <a:picLocks noChangeAspect="1"/>
            </p:cNvPicPr>
            <p:nvPr/>
          </p:nvPicPr>
          <p:blipFill>
            <a:blip r:embed="rId5"/>
            <a:srcRect r="44260"/>
            <a:stretch>
              <a:fillRect/>
            </a:stretch>
          </p:blipFill>
          <p:spPr>
            <a:xfrm>
              <a:off x="2841301" y="3784599"/>
              <a:ext cx="3253074" cy="3090270"/>
            </a:xfrm>
            <a:prstGeom prst="rect">
              <a:avLst/>
            </a:prstGeom>
          </p:spPr>
        </p:pic>
      </p:grpSp>
      <p:cxnSp>
        <p:nvCxnSpPr>
          <p:cNvPr id="22" name="Conector recto 21"/>
          <p:cNvCxnSpPr/>
          <p:nvPr/>
        </p:nvCxnSpPr>
        <p:spPr>
          <a:xfrm rot="5400000">
            <a:off x="220293" y="790418"/>
            <a:ext cx="901917" cy="1588"/>
          </a:xfrm>
          <a:prstGeom prst="line">
            <a:avLst/>
          </a:prstGeom>
          <a:ln w="12700" cap="flat" cmpd="sng" algn="ctr">
            <a:solidFill>
              <a:srgbClr val="63ADFF"/>
            </a:solidFill>
            <a:prstDash val="solid"/>
            <a:round/>
            <a:headEnd type="oval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Imagen 22" descr="left-arrow19.png"/>
          <p:cNvPicPr>
            <a:picLocks noChangeAspect="1"/>
          </p:cNvPicPr>
          <p:nvPr/>
        </p:nvPicPr>
        <p:blipFill>
          <a:blip r:embed="rId6">
            <a:duotone>
              <a:srgbClr val="369CAE"/>
              <a:srgbClr val="FFF1C1"/>
            </a:duotone>
            <a:lum bright="-100000"/>
            <a:alphaModFix amt="19000"/>
          </a:blip>
          <a:stretch>
            <a:fillRect/>
          </a:stretch>
        </p:blipFill>
        <p:spPr>
          <a:xfrm flipH="1">
            <a:off x="534860" y="1241377"/>
            <a:ext cx="274372" cy="274372"/>
          </a:xfrm>
          <a:prstGeom prst="rect">
            <a:avLst/>
          </a:prstGeom>
          <a:noFill/>
        </p:spPr>
      </p:pic>
      <p:pic>
        <p:nvPicPr>
          <p:cNvPr id="27" name="Imagen 26" descr="left-arrow19.png"/>
          <p:cNvPicPr>
            <a:picLocks noChangeAspect="1"/>
          </p:cNvPicPr>
          <p:nvPr/>
        </p:nvPicPr>
        <p:blipFill>
          <a:blip r:embed="rId6">
            <a:duotone>
              <a:srgbClr val="369CAE"/>
              <a:srgbClr val="FFF1C1"/>
            </a:duotone>
            <a:lum bright="-100000"/>
            <a:alphaModFix amt="19000"/>
          </a:blip>
          <a:stretch>
            <a:fillRect/>
          </a:stretch>
        </p:blipFill>
        <p:spPr>
          <a:xfrm flipH="1">
            <a:off x="4434814" y="868614"/>
            <a:ext cx="274372" cy="274372"/>
          </a:xfrm>
          <a:prstGeom prst="rect">
            <a:avLst/>
          </a:prstGeom>
          <a:noFill/>
        </p:spPr>
      </p:pic>
      <p:cxnSp>
        <p:nvCxnSpPr>
          <p:cNvPr id="36" name="Conector recto 35"/>
          <p:cNvCxnSpPr/>
          <p:nvPr/>
        </p:nvCxnSpPr>
        <p:spPr>
          <a:xfrm rot="5400000" flipH="1" flipV="1">
            <a:off x="3865519" y="1840396"/>
            <a:ext cx="1415156" cy="2194"/>
          </a:xfrm>
          <a:prstGeom prst="line">
            <a:avLst/>
          </a:prstGeom>
          <a:ln w="12700" cap="flat" cmpd="sng" algn="ctr">
            <a:solidFill>
              <a:srgbClr val="63ADFF"/>
            </a:solidFill>
            <a:prstDash val="solid"/>
            <a:round/>
            <a:headEnd type="oval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0619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push/>
      </p:transition>
    </mc:Choice>
    <mc:Fallback>
      <p:transition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n 32" descr="Desierto_de_Atacama.jpg"/>
          <p:cNvPicPr>
            <a:picLocks noChangeAspect="1"/>
          </p:cNvPicPr>
          <p:nvPr/>
        </p:nvPicPr>
        <p:blipFill>
          <a:blip r:embed="rId2"/>
          <a:srcRect t="17495" r="8710" b="10584"/>
          <a:stretch>
            <a:fillRect/>
          </a:stretch>
        </p:blipFill>
        <p:spPr>
          <a:xfrm>
            <a:off x="-15949" y="2748644"/>
            <a:ext cx="4587949" cy="2240642"/>
          </a:xfrm>
          <a:prstGeom prst="rect">
            <a:avLst/>
          </a:prstGeom>
        </p:spPr>
      </p:pic>
      <p:pic>
        <p:nvPicPr>
          <p:cNvPr id="24" name="Imagen 23" descr="stock-photo-rain-in-the-city-106407572.jpg"/>
          <p:cNvPicPr>
            <a:picLocks noChangeAspect="1"/>
          </p:cNvPicPr>
          <p:nvPr/>
        </p:nvPicPr>
        <p:blipFill>
          <a:blip r:embed="rId3">
            <a:alphaModFix/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-15948" y="4989286"/>
            <a:ext cx="4587948" cy="1868714"/>
          </a:xfrm>
          <a:prstGeom prst="rect">
            <a:avLst/>
          </a:prstGeom>
        </p:spPr>
      </p:pic>
      <p:pic>
        <p:nvPicPr>
          <p:cNvPr id="26" name="Imagen 25" descr="cordillera tormenta.jpg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-6574" y="571502"/>
            <a:ext cx="4578575" cy="2177142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4572001" y="6518489"/>
            <a:ext cx="4584701" cy="33951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13" name="Imagen 12" descr="left-arrow19.png"/>
          <p:cNvPicPr>
            <a:picLocks noChangeAspect="1"/>
          </p:cNvPicPr>
          <p:nvPr/>
        </p:nvPicPr>
        <p:blipFill>
          <a:blip r:embed="rId5">
            <a:duotone>
              <a:srgbClr val="369CAE"/>
              <a:srgbClr val="FFF1C1"/>
            </a:duotone>
            <a:lum bright="-100000"/>
            <a:alphaModFix amt="24000"/>
          </a:blip>
          <a:stretch>
            <a:fillRect/>
          </a:stretch>
        </p:blipFill>
        <p:spPr>
          <a:xfrm flipH="1">
            <a:off x="5050515" y="1362305"/>
            <a:ext cx="274372" cy="274372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5470070" y="1253453"/>
            <a:ext cx="303893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chemeClr val="bg2">
                    <a:lumMod val="50000"/>
                  </a:schemeClr>
                </a:solidFill>
              </a:rPr>
              <a:t>La única fuente de agua </a:t>
            </a:r>
          </a:p>
          <a:p>
            <a:r>
              <a:rPr lang="es-ES" sz="2000" dirty="0">
                <a:solidFill>
                  <a:schemeClr val="bg2">
                    <a:lumMod val="50000"/>
                  </a:schemeClr>
                </a:solidFill>
              </a:rPr>
              <a:t>son las  lluvias que </a:t>
            </a:r>
          </a:p>
          <a:p>
            <a:r>
              <a:rPr lang="es-ES" sz="2000" dirty="0">
                <a:solidFill>
                  <a:schemeClr val="bg2">
                    <a:lumMod val="50000"/>
                  </a:schemeClr>
                </a:solidFill>
              </a:rPr>
              <a:t>ocurren en lo alto de la Cordillera de Los Andes </a:t>
            </a:r>
          </a:p>
          <a:p>
            <a:r>
              <a:rPr lang="es-ES" sz="2000" dirty="0">
                <a:solidFill>
                  <a:schemeClr val="bg2">
                    <a:lumMod val="50000"/>
                  </a:schemeClr>
                </a:solidFill>
              </a:rPr>
              <a:t>durante el verano.</a:t>
            </a:r>
          </a:p>
          <a:p>
            <a:endParaRPr lang="es-ES" sz="20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s-ES" sz="2000" dirty="0">
                <a:solidFill>
                  <a:schemeClr val="bg2">
                    <a:lumMod val="50000"/>
                  </a:schemeClr>
                </a:solidFill>
              </a:rPr>
              <a:t>La lluvia de invierno se hacen más frecuentes hacia el sur, pero las precipitaciones anuales en la zona central de Chile han disminuido ostensiblemente.</a:t>
            </a:r>
          </a:p>
        </p:txBody>
      </p:sp>
      <p:pic>
        <p:nvPicPr>
          <p:cNvPr id="21" name="Imagen 20" descr="left-arrow19.png"/>
          <p:cNvPicPr>
            <a:picLocks noChangeAspect="1"/>
          </p:cNvPicPr>
          <p:nvPr/>
        </p:nvPicPr>
        <p:blipFill>
          <a:blip r:embed="rId5">
            <a:duotone>
              <a:srgbClr val="369CAE"/>
              <a:srgbClr val="FFF1C1"/>
            </a:duotone>
            <a:lum bright="-100000"/>
            <a:alphaModFix amt="24000"/>
          </a:blip>
          <a:stretch>
            <a:fillRect/>
          </a:stretch>
        </p:blipFill>
        <p:spPr>
          <a:xfrm flipH="1">
            <a:off x="5050515" y="3164811"/>
            <a:ext cx="274372" cy="274372"/>
          </a:xfrm>
          <a:prstGeom prst="rect">
            <a:avLst/>
          </a:prstGeom>
        </p:spPr>
      </p:pic>
      <p:pic>
        <p:nvPicPr>
          <p:cNvPr id="40" name="Imagen 39" descr="Huincha chile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5535" y="-7256"/>
            <a:ext cx="4597400" cy="596900"/>
          </a:xfrm>
          <a:prstGeom prst="rect">
            <a:avLst/>
          </a:prstGeom>
        </p:spPr>
      </p:pic>
      <p:sp>
        <p:nvSpPr>
          <p:cNvPr id="41" name="Título 1"/>
          <p:cNvSpPr>
            <a:spLocks noGrp="1"/>
          </p:cNvSpPr>
          <p:nvPr>
            <p:ph type="title"/>
          </p:nvPr>
        </p:nvSpPr>
        <p:spPr>
          <a:xfrm>
            <a:off x="117929" y="0"/>
            <a:ext cx="4322326" cy="571502"/>
          </a:xfrm>
        </p:spPr>
        <p:txBody>
          <a:bodyPr>
            <a:no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¿Qué pasa en Chile?</a:t>
            </a:r>
          </a:p>
        </p:txBody>
      </p:sp>
      <p:grpSp>
        <p:nvGrpSpPr>
          <p:cNvPr id="36" name="Agrupar 35"/>
          <p:cNvGrpSpPr/>
          <p:nvPr/>
        </p:nvGrpSpPr>
        <p:grpSpPr>
          <a:xfrm>
            <a:off x="4016787" y="277210"/>
            <a:ext cx="2616200" cy="294292"/>
            <a:chOff x="3048000" y="847122"/>
            <a:chExt cx="2616200" cy="294292"/>
          </a:xfrm>
        </p:grpSpPr>
        <p:cxnSp>
          <p:nvCxnSpPr>
            <p:cNvPr id="37" name="Conector recto 36"/>
            <p:cNvCxnSpPr/>
            <p:nvPr/>
          </p:nvCxnSpPr>
          <p:spPr>
            <a:xfrm>
              <a:off x="3048000" y="847122"/>
              <a:ext cx="2616200" cy="1588"/>
            </a:xfrm>
            <a:prstGeom prst="line">
              <a:avLst/>
            </a:prstGeom>
            <a:ln>
              <a:solidFill>
                <a:srgbClr val="20BAB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ector recto 37"/>
            <p:cNvCxnSpPr/>
            <p:nvPr/>
          </p:nvCxnSpPr>
          <p:spPr>
            <a:xfrm rot="5400000">
              <a:off x="5515466" y="993474"/>
              <a:ext cx="294292" cy="1588"/>
            </a:xfrm>
            <a:prstGeom prst="line">
              <a:avLst/>
            </a:prstGeom>
            <a:ln>
              <a:solidFill>
                <a:srgbClr val="20BAB9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60619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push/>
      </p:transition>
    </mc:Choice>
    <mc:Fallback>
      <p:transition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n 25" descr="agua20121.png"/>
          <p:cNvPicPr>
            <a:picLocks noChangeAspect="1"/>
          </p:cNvPicPr>
          <p:nvPr/>
        </p:nvPicPr>
        <p:blipFill>
          <a:blip r:embed="rId2">
            <a:alphaModFix/>
          </a:blip>
          <a:srcRect t="21313" b="10164"/>
          <a:stretch>
            <a:fillRect/>
          </a:stretch>
        </p:blipFill>
        <p:spPr>
          <a:xfrm>
            <a:off x="-12704" y="3856117"/>
            <a:ext cx="9169408" cy="3011651"/>
          </a:xfrm>
          <a:prstGeom prst="rect">
            <a:avLst/>
          </a:prstGeom>
        </p:spPr>
      </p:pic>
      <p:sp>
        <p:nvSpPr>
          <p:cNvPr id="43" name="Rectángulo 42"/>
          <p:cNvSpPr/>
          <p:nvPr/>
        </p:nvSpPr>
        <p:spPr>
          <a:xfrm>
            <a:off x="-2" y="580572"/>
            <a:ext cx="9156706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5" name="CuadroTexto 14"/>
          <p:cNvSpPr txBox="1"/>
          <p:nvPr/>
        </p:nvSpPr>
        <p:spPr>
          <a:xfrm>
            <a:off x="12701" y="616062"/>
            <a:ext cx="91313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600" b="1" i="1" dirty="0">
                <a:solidFill>
                  <a:schemeClr val="bg2">
                    <a:lumMod val="25000"/>
                  </a:schemeClr>
                </a:solidFill>
              </a:rPr>
              <a:t>Hoy, el equilibrio entre la oferta y demanda es preocupante</a:t>
            </a:r>
            <a:endParaRPr lang="es-ES_tradnl" sz="2600" b="1" i="1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40" name="Agrupar 39"/>
          <p:cNvGrpSpPr/>
          <p:nvPr/>
        </p:nvGrpSpPr>
        <p:grpSpPr>
          <a:xfrm>
            <a:off x="482776" y="1333500"/>
            <a:ext cx="3672542" cy="1767738"/>
            <a:chOff x="482776" y="1333500"/>
            <a:chExt cx="3672542" cy="1767738"/>
          </a:xfrm>
        </p:grpSpPr>
        <p:pic>
          <p:nvPicPr>
            <p:cNvPr id="25" name="Imagen 24" descr="hinchav1.png"/>
            <p:cNvPicPr>
              <a:picLocks noChangeAspect="1"/>
            </p:cNvPicPr>
            <p:nvPr/>
          </p:nvPicPr>
          <p:blipFill>
            <a:blip r:embed="rId3">
              <a:lum/>
            </a:blip>
            <a:stretch>
              <a:fillRect/>
            </a:stretch>
          </p:blipFill>
          <p:spPr>
            <a:xfrm>
              <a:off x="482776" y="1333500"/>
              <a:ext cx="3672542" cy="1767738"/>
            </a:xfrm>
            <a:prstGeom prst="rect">
              <a:avLst/>
            </a:prstGeom>
            <a:effectLst>
              <a:outerShdw blurRad="63500" dist="114300" dir="2700000">
                <a:srgbClr val="000000">
                  <a:alpha val="27000"/>
                </a:srgbClr>
              </a:outerShdw>
            </a:effectLst>
          </p:spPr>
        </p:pic>
        <p:sp>
          <p:nvSpPr>
            <p:cNvPr id="16" name="CuadroTexto 15"/>
            <p:cNvSpPr txBox="1"/>
            <p:nvPr/>
          </p:nvSpPr>
          <p:spPr>
            <a:xfrm>
              <a:off x="509989" y="1406068"/>
              <a:ext cx="247232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dirty="0">
                  <a:solidFill>
                    <a:schemeClr val="bg1"/>
                  </a:solidFill>
                </a:rPr>
                <a:t>Por un lado, el crecimiento económico implica un aumento de la demanda, pese a que la eficiencia en el uso está mejorando.</a:t>
              </a:r>
              <a:endParaRPr lang="es-ES_tradnl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2" name="Agrupar 41"/>
          <p:cNvGrpSpPr/>
          <p:nvPr/>
        </p:nvGrpSpPr>
        <p:grpSpPr>
          <a:xfrm>
            <a:off x="4694797" y="2024257"/>
            <a:ext cx="3832495" cy="2082415"/>
            <a:chOff x="4694797" y="2024257"/>
            <a:chExt cx="3832495" cy="2082415"/>
          </a:xfrm>
        </p:grpSpPr>
        <p:pic>
          <p:nvPicPr>
            <p:cNvPr id="28" name="Imagen 27" descr="huincha V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94797" y="2024257"/>
              <a:ext cx="3832495" cy="2082415"/>
            </a:xfrm>
            <a:prstGeom prst="rect">
              <a:avLst/>
            </a:prstGeom>
            <a:effectLst>
              <a:outerShdw blurRad="114300" dist="165100" dir="5700000">
                <a:srgbClr val="000000">
                  <a:alpha val="43000"/>
                </a:srgbClr>
              </a:outerShdw>
            </a:effectLst>
          </p:spPr>
        </p:pic>
        <p:sp>
          <p:nvSpPr>
            <p:cNvPr id="18" name="CuadroTexto 17"/>
            <p:cNvSpPr txBox="1"/>
            <p:nvPr/>
          </p:nvSpPr>
          <p:spPr>
            <a:xfrm>
              <a:off x="5771235" y="2105897"/>
              <a:ext cx="2634848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dirty="0">
                  <a:solidFill>
                    <a:schemeClr val="bg1"/>
                  </a:solidFill>
                </a:rPr>
                <a:t>La reducción, en relación con las actuales condiciones, puede ser tan grande como </a:t>
              </a:r>
            </a:p>
            <a:p>
              <a:pPr algn="ctr"/>
              <a:r>
                <a:rPr lang="es-ES" sz="1600" dirty="0">
                  <a:solidFill>
                    <a:schemeClr val="bg1"/>
                  </a:solidFill>
                </a:rPr>
                <a:t>el 30-40% bajo un alto escenario de emisión de Gases de Efecto Invernadero (A2) para fin de siglo.</a:t>
              </a:r>
              <a:endParaRPr lang="es-ES_tradnl" sz="16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78115" y="1297573"/>
            <a:ext cx="833364" cy="3522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" name="Imagen 37" descr="Huincha chile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5535" y="-7256"/>
            <a:ext cx="4597400" cy="596900"/>
          </a:xfrm>
          <a:prstGeom prst="rect">
            <a:avLst/>
          </a:prstGeom>
        </p:spPr>
      </p:pic>
      <p:sp>
        <p:nvSpPr>
          <p:cNvPr id="39" name="Título 1"/>
          <p:cNvSpPr>
            <a:spLocks noGrp="1"/>
          </p:cNvSpPr>
          <p:nvPr>
            <p:ph type="title"/>
          </p:nvPr>
        </p:nvSpPr>
        <p:spPr>
          <a:xfrm>
            <a:off x="117929" y="0"/>
            <a:ext cx="4322326" cy="571502"/>
          </a:xfrm>
        </p:spPr>
        <p:txBody>
          <a:bodyPr>
            <a:no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¿Qué pasa en Chile?</a:t>
            </a:r>
          </a:p>
        </p:txBody>
      </p:sp>
      <p:grpSp>
        <p:nvGrpSpPr>
          <p:cNvPr id="46" name="Agrupar 45"/>
          <p:cNvGrpSpPr/>
          <p:nvPr/>
        </p:nvGrpSpPr>
        <p:grpSpPr>
          <a:xfrm>
            <a:off x="1879599" y="4819645"/>
            <a:ext cx="7277103" cy="1496488"/>
            <a:chOff x="1879599" y="4819645"/>
            <a:chExt cx="7277103" cy="1496488"/>
          </a:xfrm>
        </p:grpSpPr>
        <p:sp>
          <p:nvSpPr>
            <p:cNvPr id="44" name="Rectángulo 43"/>
            <p:cNvSpPr/>
            <p:nvPr/>
          </p:nvSpPr>
          <p:spPr>
            <a:xfrm>
              <a:off x="1879599" y="4819645"/>
              <a:ext cx="7277103" cy="1496488"/>
            </a:xfrm>
            <a:prstGeom prst="rect">
              <a:avLst/>
            </a:prstGeom>
            <a:solidFill>
              <a:srgbClr val="16649A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0" name="CuadroTexto 19"/>
            <p:cNvSpPr txBox="1"/>
            <p:nvPr/>
          </p:nvSpPr>
          <p:spPr>
            <a:xfrm>
              <a:off x="3505832" y="4819645"/>
              <a:ext cx="5638168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800" i="1" dirty="0">
                  <a:solidFill>
                    <a:schemeClr val="bg1"/>
                  </a:solidFill>
                </a:rPr>
                <a:t>Necesitamos hacer nuestras proyecciones del ciclo hidrológico </a:t>
              </a:r>
            </a:p>
            <a:p>
              <a:r>
                <a:rPr lang="es-ES" sz="2800" i="1" dirty="0">
                  <a:solidFill>
                    <a:schemeClr val="bg1"/>
                  </a:solidFill>
                </a:rPr>
                <a:t>de modo mucho más preciso.</a:t>
              </a:r>
              <a:endParaRPr lang="es-ES_tradnl" sz="2800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1" name="Agrupar 40"/>
          <p:cNvGrpSpPr/>
          <p:nvPr/>
        </p:nvGrpSpPr>
        <p:grpSpPr>
          <a:xfrm>
            <a:off x="401137" y="3004768"/>
            <a:ext cx="3754181" cy="2331388"/>
            <a:chOff x="401137" y="3004768"/>
            <a:chExt cx="3754181" cy="2331388"/>
          </a:xfrm>
        </p:grpSpPr>
        <p:pic>
          <p:nvPicPr>
            <p:cNvPr id="27" name="Imagen 26" descr="huincha v2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2776" y="3004768"/>
              <a:ext cx="3672542" cy="2215958"/>
            </a:xfrm>
            <a:prstGeom prst="rect">
              <a:avLst/>
            </a:prstGeom>
            <a:effectLst>
              <a:outerShdw blurRad="76200" dist="152400" dir="2700000">
                <a:srgbClr val="000000">
                  <a:alpha val="41000"/>
                </a:srgbClr>
              </a:outerShdw>
            </a:effectLst>
          </p:spPr>
        </p:pic>
        <p:sp>
          <p:nvSpPr>
            <p:cNvPr id="17" name="CuadroTexto 16"/>
            <p:cNvSpPr txBox="1"/>
            <p:nvPr/>
          </p:nvSpPr>
          <p:spPr>
            <a:xfrm>
              <a:off x="401137" y="3058609"/>
              <a:ext cx="2695985" cy="2277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dirty="0">
                  <a:solidFill>
                    <a:schemeClr val="bg1"/>
                  </a:solidFill>
                </a:rPr>
                <a:t>Por otro lado, los modelos climáticos consistentemente proyectan una disminución sustancial de la precipitación </a:t>
              </a:r>
            </a:p>
            <a:p>
              <a:pPr algn="ctr"/>
              <a:r>
                <a:rPr lang="es-ES" sz="1600" dirty="0">
                  <a:solidFill>
                    <a:schemeClr val="bg1"/>
                  </a:solidFill>
                </a:rPr>
                <a:t>en el centro de Chile, extendiéndose al sur </a:t>
              </a:r>
            </a:p>
            <a:p>
              <a:pPr algn="ctr"/>
              <a:r>
                <a:rPr lang="es-ES" sz="1600" dirty="0">
                  <a:solidFill>
                    <a:schemeClr val="bg1"/>
                  </a:solidFill>
                </a:rPr>
                <a:t>de la región, sometida </a:t>
              </a:r>
            </a:p>
            <a:p>
              <a:pPr algn="ctr"/>
              <a:r>
                <a:rPr lang="es-ES" sz="1600" dirty="0">
                  <a:solidFill>
                    <a:schemeClr val="bg1"/>
                  </a:solidFill>
                </a:rPr>
                <a:t>a escasez de agua. </a:t>
              </a:r>
            </a:p>
            <a:p>
              <a:pPr algn="ctr"/>
              <a:endParaRPr lang="es-ES_tradnl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60619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push dir="d"/>
      </p:transition>
    </mc:Choice>
    <mc:Fallback>
      <p:transition>
        <p:push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 descr="Huincha chil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535" y="-7256"/>
            <a:ext cx="4597400" cy="596900"/>
          </a:xfrm>
          <a:prstGeom prst="rect">
            <a:avLst/>
          </a:prstGeom>
        </p:spPr>
      </p:pic>
      <p:pic>
        <p:nvPicPr>
          <p:cNvPr id="12" name="Imagen 11" descr="agua ondas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" y="3897924"/>
            <a:ext cx="9144000" cy="2960076"/>
          </a:xfrm>
          <a:prstGeom prst="rect">
            <a:avLst/>
          </a:prstGeom>
        </p:spPr>
      </p:pic>
      <p:sp>
        <p:nvSpPr>
          <p:cNvPr id="22" name="Rectángulo 21"/>
          <p:cNvSpPr/>
          <p:nvPr/>
        </p:nvSpPr>
        <p:spPr>
          <a:xfrm>
            <a:off x="-2" y="580572"/>
            <a:ext cx="9156706" cy="646331"/>
          </a:xfrm>
          <a:prstGeom prst="rect">
            <a:avLst/>
          </a:prstGeom>
          <a:solidFill>
            <a:srgbClr val="228C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5" name="CuadroTexto 14"/>
          <p:cNvSpPr txBox="1"/>
          <p:nvPr/>
        </p:nvSpPr>
        <p:spPr>
          <a:xfrm>
            <a:off x="469900" y="571502"/>
            <a:ext cx="825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i="1" dirty="0">
                <a:solidFill>
                  <a:schemeClr val="bg1"/>
                </a:solidFill>
              </a:rPr>
              <a:t>Proyecciones mucho más precisas</a:t>
            </a:r>
            <a:endParaRPr lang="es-ES_tradnl" sz="3600" i="1" dirty="0">
              <a:solidFill>
                <a:schemeClr val="bg1"/>
              </a:solidFill>
            </a:endParaRPr>
          </a:p>
        </p:txBody>
      </p:sp>
      <p:grpSp>
        <p:nvGrpSpPr>
          <p:cNvPr id="26" name="Agrupar 25"/>
          <p:cNvGrpSpPr/>
          <p:nvPr/>
        </p:nvGrpSpPr>
        <p:grpSpPr>
          <a:xfrm>
            <a:off x="1014281" y="2676071"/>
            <a:ext cx="6385101" cy="1107996"/>
            <a:chOff x="1014281" y="2676071"/>
            <a:chExt cx="6385101" cy="1107996"/>
          </a:xfrm>
        </p:grpSpPr>
        <p:sp>
          <p:nvSpPr>
            <p:cNvPr id="9" name="CuadroTexto 8"/>
            <p:cNvSpPr txBox="1"/>
            <p:nvPr/>
          </p:nvSpPr>
          <p:spPr>
            <a:xfrm>
              <a:off x="1744619" y="2676071"/>
              <a:ext cx="5654763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buNone/>
              </a:pPr>
              <a:r>
                <a:rPr lang="es-ES" sz="2200" b="1" dirty="0">
                  <a:solidFill>
                    <a:schemeClr val="bg2">
                      <a:lumMod val="50000"/>
                    </a:schemeClr>
                  </a:solidFill>
                </a:rPr>
                <a:t>Mejorar la estimación </a:t>
              </a:r>
              <a:r>
                <a:rPr lang="es-ES" sz="2200" dirty="0">
                  <a:solidFill>
                    <a:schemeClr val="bg2">
                      <a:lumMod val="50000"/>
                    </a:schemeClr>
                  </a:solidFill>
                </a:rPr>
                <a:t>de la variabilidad natural </a:t>
              </a:r>
            </a:p>
            <a:p>
              <a:pPr algn="ctr">
                <a:buNone/>
              </a:pPr>
              <a:r>
                <a:rPr lang="es-ES" sz="2200" dirty="0">
                  <a:solidFill>
                    <a:schemeClr val="bg2">
                      <a:lumMod val="50000"/>
                    </a:schemeClr>
                  </a:solidFill>
                </a:rPr>
                <a:t>del sistema climático.</a:t>
              </a:r>
            </a:p>
            <a:p>
              <a:endParaRPr lang="es-ES_tradnl" sz="22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pic>
          <p:nvPicPr>
            <p:cNvPr id="13" name="Imagen 12" descr="left-arrow19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lumMod val="75000"/>
                </a:schemeClr>
                <a:srgbClr val="FFF1C1"/>
              </a:duotone>
              <a:alphaModFix/>
            </a:blip>
            <a:stretch>
              <a:fillRect/>
            </a:stretch>
          </p:blipFill>
          <p:spPr>
            <a:xfrm flipH="1">
              <a:off x="1014281" y="2764528"/>
              <a:ext cx="274372" cy="274372"/>
            </a:xfrm>
            <a:prstGeom prst="rect">
              <a:avLst/>
            </a:prstGeom>
            <a:noFill/>
          </p:spPr>
        </p:pic>
      </p:grpSp>
      <p:sp>
        <p:nvSpPr>
          <p:cNvPr id="21" name="Título 1"/>
          <p:cNvSpPr>
            <a:spLocks noGrp="1"/>
          </p:cNvSpPr>
          <p:nvPr>
            <p:ph type="title"/>
          </p:nvPr>
        </p:nvSpPr>
        <p:spPr>
          <a:xfrm>
            <a:off x="117929" y="0"/>
            <a:ext cx="4322326" cy="571502"/>
          </a:xfrm>
        </p:spPr>
        <p:txBody>
          <a:bodyPr>
            <a:no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¿Qué pasa en Chile?</a:t>
            </a:r>
          </a:p>
        </p:txBody>
      </p:sp>
      <p:grpSp>
        <p:nvGrpSpPr>
          <p:cNvPr id="31" name="Agrupar 30"/>
          <p:cNvGrpSpPr/>
          <p:nvPr/>
        </p:nvGrpSpPr>
        <p:grpSpPr>
          <a:xfrm>
            <a:off x="1005814" y="1547464"/>
            <a:ext cx="7299987" cy="1107996"/>
            <a:chOff x="1005814" y="1547464"/>
            <a:chExt cx="7299987" cy="1107996"/>
          </a:xfrm>
        </p:grpSpPr>
        <p:pic>
          <p:nvPicPr>
            <p:cNvPr id="10" name="Imagen 9" descr="left-arrow19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lumMod val="75000"/>
                </a:schemeClr>
                <a:srgbClr val="FFF1C1"/>
              </a:duotone>
              <a:alphaModFix/>
            </a:blip>
            <a:stretch>
              <a:fillRect/>
            </a:stretch>
          </p:blipFill>
          <p:spPr>
            <a:xfrm flipH="1">
              <a:off x="1005814" y="1657813"/>
              <a:ext cx="274372" cy="274372"/>
            </a:xfrm>
            <a:prstGeom prst="rect">
              <a:avLst/>
            </a:prstGeom>
            <a:noFill/>
          </p:spPr>
        </p:pic>
        <p:sp>
          <p:nvSpPr>
            <p:cNvPr id="29" name="CuadroTexto 28"/>
            <p:cNvSpPr txBox="1"/>
            <p:nvPr/>
          </p:nvSpPr>
          <p:spPr>
            <a:xfrm>
              <a:off x="1280187" y="1547464"/>
              <a:ext cx="702561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s-ES" sz="2200" dirty="0">
                  <a:solidFill>
                    <a:schemeClr val="bg2">
                      <a:lumMod val="50000"/>
                    </a:schemeClr>
                  </a:solidFill>
                </a:rPr>
                <a:t>Uso de </a:t>
              </a:r>
              <a:r>
                <a:rPr lang="es-ES" sz="2200" b="1" dirty="0">
                  <a:solidFill>
                    <a:schemeClr val="bg2">
                      <a:lumMod val="50000"/>
                    </a:schemeClr>
                  </a:solidFill>
                </a:rPr>
                <a:t>herramientas de modelación más avanzadas </a:t>
              </a:r>
              <a:r>
                <a:rPr lang="es-ES" sz="2200" dirty="0">
                  <a:solidFill>
                    <a:schemeClr val="bg2">
                      <a:lumMod val="50000"/>
                    </a:schemeClr>
                  </a:solidFill>
                </a:rPr>
                <a:t>y con </a:t>
              </a:r>
            </a:p>
            <a:p>
              <a:pPr algn="ctr">
                <a:buNone/>
              </a:pPr>
              <a:r>
                <a:rPr lang="es-ES" sz="2200" dirty="0">
                  <a:solidFill>
                    <a:schemeClr val="bg2">
                      <a:lumMod val="50000"/>
                    </a:schemeClr>
                  </a:solidFill>
                </a:rPr>
                <a:t>mayor resolución para estimar las tendencias de largo plazo.</a:t>
              </a:r>
              <a:endParaRPr lang="es-ES_tradnl" sz="22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0619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push dir="d"/>
      </p:transition>
    </mc:Choice>
    <mc:Fallback>
      <p:transition>
        <p:push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desert-279862_1280.jpg"/>
          <p:cNvPicPr>
            <a:picLocks noChangeAspect="1"/>
          </p:cNvPicPr>
          <p:nvPr/>
        </p:nvPicPr>
        <p:blipFill>
          <a:blip r:embed="rId2">
            <a:alphaModFix amt="82000"/>
          </a:blip>
          <a:srcRect t="63773" r="7601"/>
          <a:stretch>
            <a:fillRect/>
          </a:stretch>
        </p:blipFill>
        <p:spPr>
          <a:xfrm>
            <a:off x="-1" y="3897922"/>
            <a:ext cx="9144001" cy="2960077"/>
          </a:xfrm>
          <a:prstGeom prst="rect">
            <a:avLst/>
          </a:prstGeom>
        </p:spPr>
      </p:pic>
      <p:grpSp>
        <p:nvGrpSpPr>
          <p:cNvPr id="28" name="Agrupar 27"/>
          <p:cNvGrpSpPr/>
          <p:nvPr/>
        </p:nvGrpSpPr>
        <p:grpSpPr>
          <a:xfrm rot="20965830">
            <a:off x="209151" y="3587007"/>
            <a:ext cx="3226758" cy="2440458"/>
            <a:chOff x="-1055566" y="1883022"/>
            <a:chExt cx="3594100" cy="2718286"/>
          </a:xfrm>
        </p:grpSpPr>
        <p:pic>
          <p:nvPicPr>
            <p:cNvPr id="24" name="Imagen 23" descr="marco foto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055566" y="1883022"/>
              <a:ext cx="3594100" cy="2718286"/>
            </a:xfrm>
            <a:prstGeom prst="rect">
              <a:avLst/>
            </a:prstGeom>
          </p:spPr>
        </p:pic>
        <p:pic>
          <p:nvPicPr>
            <p:cNvPr id="13" name="Imagen 12" descr="6483e17479ce32b13d6a300b86928110.jpg"/>
            <p:cNvPicPr>
              <a:picLocks noChangeAspect="1"/>
            </p:cNvPicPr>
            <p:nvPr/>
          </p:nvPicPr>
          <p:blipFill>
            <a:blip r:embed="rId4"/>
            <a:srcRect t="17553" r="25746" b="8054"/>
            <a:stretch>
              <a:fillRect/>
            </a:stretch>
          </p:blipFill>
          <p:spPr>
            <a:xfrm>
              <a:off x="-704363" y="2173957"/>
              <a:ext cx="2619131" cy="1863237"/>
            </a:xfrm>
            <a:prstGeom prst="rect">
              <a:avLst/>
            </a:prstGeom>
          </p:spPr>
        </p:pic>
      </p:grpSp>
      <p:grpSp>
        <p:nvGrpSpPr>
          <p:cNvPr id="29" name="Agrupar 28"/>
          <p:cNvGrpSpPr/>
          <p:nvPr/>
        </p:nvGrpSpPr>
        <p:grpSpPr>
          <a:xfrm rot="361736">
            <a:off x="2452013" y="4157512"/>
            <a:ext cx="2157822" cy="2681708"/>
            <a:chOff x="3232640" y="1482972"/>
            <a:chExt cx="2403474" cy="2987003"/>
          </a:xfrm>
        </p:grpSpPr>
        <p:pic>
          <p:nvPicPr>
            <p:cNvPr id="25" name="Imagen 24" descr="marco foto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32640" y="1482972"/>
              <a:ext cx="2403474" cy="2987003"/>
            </a:xfrm>
            <a:prstGeom prst="rect">
              <a:avLst/>
            </a:prstGeom>
          </p:spPr>
        </p:pic>
        <p:pic>
          <p:nvPicPr>
            <p:cNvPr id="17" name="Imagen 16" descr="sanalfonsodelmar_LuisLagos.jpg"/>
            <p:cNvPicPr>
              <a:picLocks noChangeAspect="1"/>
            </p:cNvPicPr>
            <p:nvPr/>
          </p:nvPicPr>
          <p:blipFill>
            <a:blip r:embed="rId5"/>
            <a:srcRect l="41665" t="17914" r="20769" b="13994"/>
            <a:stretch>
              <a:fillRect/>
            </a:stretch>
          </p:blipFill>
          <p:spPr>
            <a:xfrm>
              <a:off x="3498116" y="1843946"/>
              <a:ext cx="1669806" cy="2014900"/>
            </a:xfrm>
            <a:prstGeom prst="rect">
              <a:avLst/>
            </a:prstGeom>
          </p:spPr>
        </p:pic>
      </p:grpSp>
      <p:grpSp>
        <p:nvGrpSpPr>
          <p:cNvPr id="31" name="Agrupar 30"/>
          <p:cNvGrpSpPr/>
          <p:nvPr/>
        </p:nvGrpSpPr>
        <p:grpSpPr>
          <a:xfrm rot="1212672">
            <a:off x="6263578" y="4472904"/>
            <a:ext cx="2830282" cy="2176976"/>
            <a:chOff x="6105998" y="1001346"/>
            <a:chExt cx="3448310" cy="2652346"/>
          </a:xfrm>
        </p:grpSpPr>
        <p:pic>
          <p:nvPicPr>
            <p:cNvPr id="26" name="Imagen 25" descr="marco foto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05998" y="1001346"/>
              <a:ext cx="3448310" cy="2652346"/>
            </a:xfrm>
            <a:prstGeom prst="rect">
              <a:avLst/>
            </a:prstGeom>
          </p:spPr>
        </p:pic>
        <p:pic>
          <p:nvPicPr>
            <p:cNvPr id="14" name="Imagen 13" descr="aljibe-640x350-e1429899155667.jpg"/>
            <p:cNvPicPr>
              <a:picLocks noChangeAspect="1"/>
            </p:cNvPicPr>
            <p:nvPr/>
          </p:nvPicPr>
          <p:blipFill>
            <a:blip r:embed="rId6"/>
            <a:srcRect r="31969"/>
            <a:stretch>
              <a:fillRect/>
            </a:stretch>
          </p:blipFill>
          <p:spPr>
            <a:xfrm>
              <a:off x="6398846" y="1271645"/>
              <a:ext cx="2559278" cy="1863237"/>
            </a:xfrm>
            <a:prstGeom prst="rect">
              <a:avLst/>
            </a:prstGeom>
          </p:spPr>
        </p:pic>
      </p:grpSp>
      <p:grpSp>
        <p:nvGrpSpPr>
          <p:cNvPr id="30" name="Agrupar 29"/>
          <p:cNvGrpSpPr/>
          <p:nvPr/>
        </p:nvGrpSpPr>
        <p:grpSpPr>
          <a:xfrm rot="21407942">
            <a:off x="3703860" y="3342865"/>
            <a:ext cx="3208578" cy="2650610"/>
            <a:chOff x="5490307" y="4027425"/>
            <a:chExt cx="3272693" cy="2703575"/>
          </a:xfrm>
        </p:grpSpPr>
        <p:pic>
          <p:nvPicPr>
            <p:cNvPr id="27" name="Imagen 26" descr="marco foto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90307" y="4027425"/>
              <a:ext cx="3272693" cy="2703575"/>
            </a:xfrm>
            <a:prstGeom prst="rect">
              <a:avLst/>
            </a:prstGeom>
          </p:spPr>
        </p:pic>
        <p:pic>
          <p:nvPicPr>
            <p:cNvPr id="16" name="Imagen 15" descr="FOTOS-068.jpg"/>
            <p:cNvPicPr>
              <a:picLocks noChangeAspect="1"/>
            </p:cNvPicPr>
            <p:nvPr/>
          </p:nvPicPr>
          <p:blipFill>
            <a:blip r:embed="rId7"/>
            <a:srcRect l="9594" t="8333"/>
            <a:stretch>
              <a:fillRect/>
            </a:stretch>
          </p:blipFill>
          <p:spPr>
            <a:xfrm>
              <a:off x="5764608" y="4319452"/>
              <a:ext cx="2461085" cy="1871553"/>
            </a:xfrm>
            <a:prstGeom prst="rect">
              <a:avLst/>
            </a:prstGeom>
          </p:spPr>
        </p:pic>
      </p:grpSp>
      <p:sp>
        <p:nvSpPr>
          <p:cNvPr id="20" name="Rectángulo 19"/>
          <p:cNvSpPr/>
          <p:nvPr/>
        </p:nvSpPr>
        <p:spPr>
          <a:xfrm>
            <a:off x="-2" y="571502"/>
            <a:ext cx="9144004" cy="646331"/>
          </a:xfrm>
          <a:prstGeom prst="rect">
            <a:avLst/>
          </a:prstGeom>
          <a:solidFill>
            <a:srgbClr val="D16C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5" name="CuadroTexto 14"/>
          <p:cNvSpPr txBox="1"/>
          <p:nvPr/>
        </p:nvSpPr>
        <p:spPr>
          <a:xfrm>
            <a:off x="0" y="555776"/>
            <a:ext cx="9131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s-ES" sz="3600" i="1" dirty="0">
                <a:solidFill>
                  <a:schemeClr val="bg1"/>
                </a:solidFill>
              </a:rPr>
              <a:t>Escasez hídrica y una solución prolongada</a:t>
            </a:r>
          </a:p>
        </p:txBody>
      </p:sp>
      <p:pic>
        <p:nvPicPr>
          <p:cNvPr id="32" name="Imagen 31" descr="Huincha chile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5535" y="-7256"/>
            <a:ext cx="4597400" cy="596900"/>
          </a:xfrm>
          <a:prstGeom prst="rect">
            <a:avLst/>
          </a:prstGeom>
        </p:spPr>
      </p:pic>
      <p:sp>
        <p:nvSpPr>
          <p:cNvPr id="33" name="Título 1"/>
          <p:cNvSpPr>
            <a:spLocks noGrp="1"/>
          </p:cNvSpPr>
          <p:nvPr>
            <p:ph type="title"/>
          </p:nvPr>
        </p:nvSpPr>
        <p:spPr>
          <a:xfrm>
            <a:off x="117929" y="0"/>
            <a:ext cx="4322326" cy="571502"/>
          </a:xfrm>
        </p:spPr>
        <p:txBody>
          <a:bodyPr>
            <a:no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¿Qué pasa en Chile?</a:t>
            </a:r>
          </a:p>
        </p:txBody>
      </p:sp>
      <p:grpSp>
        <p:nvGrpSpPr>
          <p:cNvPr id="39" name="Agrupar 38"/>
          <p:cNvGrpSpPr/>
          <p:nvPr/>
        </p:nvGrpSpPr>
        <p:grpSpPr>
          <a:xfrm>
            <a:off x="1320773" y="1392562"/>
            <a:ext cx="6403646" cy="1631216"/>
            <a:chOff x="1605831" y="1388617"/>
            <a:chExt cx="6197645" cy="1525653"/>
          </a:xfrm>
        </p:grpSpPr>
        <p:pic>
          <p:nvPicPr>
            <p:cNvPr id="34" name="Imagen 33" descr="left-arrow19.png"/>
            <p:cNvPicPr>
              <a:picLocks noChangeAspect="1"/>
            </p:cNvPicPr>
            <p:nvPr/>
          </p:nvPicPr>
          <p:blipFill>
            <a:blip r:embed="rId9">
              <a:duotone>
                <a:schemeClr val="accent4"/>
                <a:srgbClr val="FFF1C1"/>
              </a:duotone>
              <a:lum bright="-8000" contrast="38000"/>
              <a:alphaModFix amt="75000"/>
            </a:blip>
            <a:stretch>
              <a:fillRect/>
            </a:stretch>
          </p:blipFill>
          <p:spPr>
            <a:xfrm flipH="1">
              <a:off x="1605831" y="1463909"/>
              <a:ext cx="274372" cy="274372"/>
            </a:xfrm>
            <a:prstGeom prst="rect">
              <a:avLst/>
            </a:prstGeom>
          </p:spPr>
        </p:pic>
        <p:sp>
          <p:nvSpPr>
            <p:cNvPr id="38" name="CuadroTexto 37"/>
            <p:cNvSpPr txBox="1"/>
            <p:nvPr/>
          </p:nvSpPr>
          <p:spPr>
            <a:xfrm>
              <a:off x="1868331" y="1388617"/>
              <a:ext cx="5935145" cy="15256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s-ES" sz="2000" dirty="0">
                  <a:solidFill>
                    <a:schemeClr val="bg2">
                      <a:lumMod val="50000"/>
                    </a:schemeClr>
                  </a:solidFill>
                </a:rPr>
                <a:t>Últimos catastros realizado por la Dirección de Obras Hidráulicas, informan que en Chile hay mas de 500 localidades donde las familias siguen obteniendo agua a través de norias, pozos o con ayuda de camiones aljibes que disponen los gobiernos locales.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60619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wipe dir="u"/>
      </p:transition>
    </mc:Choice>
    <mc:Fallback>
      <p:transition>
        <p:wipe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n 40" descr="Huincha chil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535" y="-7256"/>
            <a:ext cx="4597400" cy="596900"/>
          </a:xfrm>
          <a:prstGeom prst="rect">
            <a:avLst/>
          </a:prstGeom>
        </p:spPr>
      </p:pic>
      <p:sp>
        <p:nvSpPr>
          <p:cNvPr id="42" name="Título 1"/>
          <p:cNvSpPr>
            <a:spLocks noGrp="1"/>
          </p:cNvSpPr>
          <p:nvPr>
            <p:ph type="title"/>
          </p:nvPr>
        </p:nvSpPr>
        <p:spPr>
          <a:xfrm>
            <a:off x="117929" y="0"/>
            <a:ext cx="4322326" cy="571502"/>
          </a:xfrm>
        </p:spPr>
        <p:txBody>
          <a:bodyPr>
            <a:no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¿Qué pasa en Chile?</a:t>
            </a:r>
          </a:p>
        </p:txBody>
      </p:sp>
      <p:sp>
        <p:nvSpPr>
          <p:cNvPr id="26" name="Rectángulo 25"/>
          <p:cNvSpPr/>
          <p:nvPr/>
        </p:nvSpPr>
        <p:spPr>
          <a:xfrm>
            <a:off x="-4" y="6211669"/>
            <a:ext cx="9144004" cy="646331"/>
          </a:xfrm>
          <a:prstGeom prst="rect">
            <a:avLst/>
          </a:prstGeom>
          <a:solidFill>
            <a:srgbClr val="3A7E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40" name="Imagen 39" descr="circulo agua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40589">
            <a:off x="2070550" y="1246211"/>
            <a:ext cx="5133822" cy="5067436"/>
          </a:xfrm>
          <a:prstGeom prst="rect">
            <a:avLst/>
          </a:prstGeom>
        </p:spPr>
      </p:pic>
      <p:grpSp>
        <p:nvGrpSpPr>
          <p:cNvPr id="48" name="Agrupar 47"/>
          <p:cNvGrpSpPr/>
          <p:nvPr/>
        </p:nvGrpSpPr>
        <p:grpSpPr>
          <a:xfrm>
            <a:off x="-2" y="589644"/>
            <a:ext cx="9144004" cy="646331"/>
            <a:chOff x="-2" y="589644"/>
            <a:chExt cx="9144004" cy="646331"/>
          </a:xfrm>
        </p:grpSpPr>
        <p:sp>
          <p:nvSpPr>
            <p:cNvPr id="25" name="Rectángulo 24"/>
            <p:cNvSpPr/>
            <p:nvPr/>
          </p:nvSpPr>
          <p:spPr>
            <a:xfrm>
              <a:off x="-2" y="589644"/>
              <a:ext cx="9144004" cy="646331"/>
            </a:xfrm>
            <a:prstGeom prst="rect">
              <a:avLst/>
            </a:prstGeom>
            <a:solidFill>
              <a:srgbClr val="3A7E8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5" name="CuadroTexto 14"/>
            <p:cNvSpPr txBox="1"/>
            <p:nvPr/>
          </p:nvSpPr>
          <p:spPr>
            <a:xfrm>
              <a:off x="-2" y="589644"/>
              <a:ext cx="91440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spcBef>
                  <a:spcPct val="0"/>
                </a:spcBef>
                <a:defRPr/>
              </a:pPr>
              <a:r>
                <a:rPr lang="es-ES" sz="3600" i="1" dirty="0">
                  <a:solidFill>
                    <a:schemeClr val="bg1"/>
                  </a:solidFill>
                </a:rPr>
                <a:t>Soluciones planteadas</a:t>
              </a:r>
            </a:p>
          </p:txBody>
        </p:sp>
      </p:grpSp>
      <p:grpSp>
        <p:nvGrpSpPr>
          <p:cNvPr id="43" name="Agrupar 42"/>
          <p:cNvGrpSpPr/>
          <p:nvPr/>
        </p:nvGrpSpPr>
        <p:grpSpPr>
          <a:xfrm>
            <a:off x="80858" y="1311971"/>
            <a:ext cx="3497384" cy="2939976"/>
            <a:chOff x="80858" y="1311971"/>
            <a:chExt cx="3497384" cy="2939976"/>
          </a:xfrm>
        </p:grpSpPr>
        <p:sp>
          <p:nvSpPr>
            <p:cNvPr id="34" name="Elipse 33"/>
            <p:cNvSpPr/>
            <p:nvPr/>
          </p:nvSpPr>
          <p:spPr>
            <a:xfrm>
              <a:off x="325623" y="1311971"/>
              <a:ext cx="2939976" cy="2939976"/>
            </a:xfrm>
            <a:prstGeom prst="ellipse">
              <a:avLst/>
            </a:prstGeom>
            <a:solidFill>
              <a:srgbClr val="FFBA2D"/>
            </a:solidFill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32" name="CuadroTexto 31"/>
            <p:cNvSpPr txBox="1"/>
            <p:nvPr/>
          </p:nvSpPr>
          <p:spPr>
            <a:xfrm>
              <a:off x="80858" y="1849401"/>
              <a:ext cx="349738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b="1" i="1" dirty="0"/>
                <a:t> Necesidad de</a:t>
              </a:r>
            </a:p>
            <a:p>
              <a:pPr algn="ctr"/>
              <a:r>
                <a:rPr lang="es-ES_tradnl" b="1" i="1" dirty="0"/>
                <a:t>una política institucional </a:t>
              </a:r>
            </a:p>
            <a:p>
              <a:pPr algn="ctr"/>
              <a:r>
                <a:rPr lang="es-ES_tradnl" b="1" i="1" dirty="0"/>
                <a:t>Que considere un</a:t>
              </a:r>
            </a:p>
            <a:p>
              <a:pPr algn="ctr"/>
              <a:r>
                <a:rPr lang="es-ES_tradnl" b="1" i="1" dirty="0"/>
                <a:t> ordenamiento territorial”</a:t>
              </a:r>
            </a:p>
          </p:txBody>
        </p:sp>
      </p:grpSp>
      <p:grpSp>
        <p:nvGrpSpPr>
          <p:cNvPr id="46" name="Agrupar 45"/>
          <p:cNvGrpSpPr/>
          <p:nvPr/>
        </p:nvGrpSpPr>
        <p:grpSpPr>
          <a:xfrm>
            <a:off x="6161860" y="3761964"/>
            <a:ext cx="2717464" cy="2717463"/>
            <a:chOff x="6161860" y="3761964"/>
            <a:chExt cx="2717464" cy="2717463"/>
          </a:xfrm>
        </p:grpSpPr>
        <p:sp>
          <p:nvSpPr>
            <p:cNvPr id="37" name="Elipse 36"/>
            <p:cNvSpPr/>
            <p:nvPr/>
          </p:nvSpPr>
          <p:spPr>
            <a:xfrm>
              <a:off x="6161860" y="3761964"/>
              <a:ext cx="2717463" cy="2717463"/>
            </a:xfrm>
            <a:prstGeom prst="ellipse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9" name="CuadroTexto 28"/>
            <p:cNvSpPr txBox="1"/>
            <p:nvPr/>
          </p:nvSpPr>
          <p:spPr>
            <a:xfrm>
              <a:off x="6161861" y="4738534"/>
              <a:ext cx="271746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s-ES" b="1" i="1" dirty="0"/>
                <a:t>Carreteras</a:t>
              </a:r>
            </a:p>
            <a:p>
              <a:pPr lvl="0" algn="ctr"/>
              <a:r>
                <a:rPr lang="es-ES" b="1" i="1" dirty="0"/>
                <a:t>Hídricas</a:t>
              </a:r>
            </a:p>
            <a:p>
              <a:pPr algn="ctr"/>
              <a:endParaRPr lang="es-ES_tradnl" b="1" i="1" dirty="0"/>
            </a:p>
          </p:txBody>
        </p:sp>
      </p:grpSp>
      <p:grpSp>
        <p:nvGrpSpPr>
          <p:cNvPr id="44" name="Agrupar 43"/>
          <p:cNvGrpSpPr/>
          <p:nvPr/>
        </p:nvGrpSpPr>
        <p:grpSpPr>
          <a:xfrm>
            <a:off x="5980507" y="1392418"/>
            <a:ext cx="2219837" cy="2219459"/>
            <a:chOff x="5980507" y="1392418"/>
            <a:chExt cx="2219837" cy="2219459"/>
          </a:xfrm>
        </p:grpSpPr>
        <p:sp>
          <p:nvSpPr>
            <p:cNvPr id="38" name="Elipse 37"/>
            <p:cNvSpPr/>
            <p:nvPr/>
          </p:nvSpPr>
          <p:spPr>
            <a:xfrm>
              <a:off x="5980847" y="1392418"/>
              <a:ext cx="2219459" cy="2219459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3" name="CuadroTexto 22"/>
            <p:cNvSpPr txBox="1"/>
            <p:nvPr/>
          </p:nvSpPr>
          <p:spPr>
            <a:xfrm>
              <a:off x="5980507" y="2079614"/>
              <a:ext cx="221983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s-ES" b="1" i="1" dirty="0"/>
                <a:t>Modificación </a:t>
              </a:r>
            </a:p>
            <a:p>
              <a:pPr lvl="0" algn="ctr"/>
              <a:r>
                <a:rPr lang="es-ES" b="1" i="1" dirty="0"/>
                <a:t>del Código de Aguas </a:t>
              </a:r>
            </a:p>
            <a:p>
              <a:pPr algn="ctr"/>
              <a:endParaRPr lang="es-ES_tradnl" b="1" i="1" dirty="0"/>
            </a:p>
          </p:txBody>
        </p:sp>
      </p:grpSp>
      <p:pic>
        <p:nvPicPr>
          <p:cNvPr id="22" name="Imagen 21" descr="woter 1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5972249">
            <a:off x="3428596" y="2246158"/>
            <a:ext cx="3948190" cy="2714380"/>
          </a:xfrm>
          <a:prstGeom prst="rect">
            <a:avLst/>
          </a:prstGeom>
        </p:spPr>
      </p:pic>
      <p:grpSp>
        <p:nvGrpSpPr>
          <p:cNvPr id="47" name="Agrupar 46"/>
          <p:cNvGrpSpPr/>
          <p:nvPr/>
        </p:nvGrpSpPr>
        <p:grpSpPr>
          <a:xfrm>
            <a:off x="2374900" y="4075184"/>
            <a:ext cx="2587477" cy="2587477"/>
            <a:chOff x="2374900" y="4075184"/>
            <a:chExt cx="2587477" cy="2587477"/>
          </a:xfrm>
        </p:grpSpPr>
        <p:sp>
          <p:nvSpPr>
            <p:cNvPr id="36" name="Elipse 35"/>
            <p:cNvSpPr/>
            <p:nvPr/>
          </p:nvSpPr>
          <p:spPr>
            <a:xfrm>
              <a:off x="2374900" y="4075184"/>
              <a:ext cx="2587477" cy="2587477"/>
            </a:xfrm>
            <a:prstGeom prst="ellipse">
              <a:avLst/>
            </a:prstGeom>
            <a:solidFill>
              <a:srgbClr val="F47C68"/>
            </a:solidFill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8" name="CuadroTexto 27"/>
            <p:cNvSpPr txBox="1"/>
            <p:nvPr/>
          </p:nvSpPr>
          <p:spPr>
            <a:xfrm>
              <a:off x="2380019" y="4708872"/>
              <a:ext cx="2529714" cy="1754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s-ES" b="1" i="1" dirty="0"/>
                <a:t>Construcción y Reparación </a:t>
              </a:r>
            </a:p>
            <a:p>
              <a:pPr lvl="0" algn="ctr"/>
              <a:r>
                <a:rPr lang="es-ES" b="1" i="1" dirty="0"/>
                <a:t>de </a:t>
              </a:r>
            </a:p>
            <a:p>
              <a:pPr lvl="0" algn="ctr"/>
              <a:r>
                <a:rPr lang="es-ES" b="1" i="1" dirty="0"/>
                <a:t>embalses </a:t>
              </a:r>
            </a:p>
            <a:p>
              <a:pPr lvl="0" algn="ctr"/>
              <a:r>
                <a:rPr lang="es-ES" b="1" i="1" dirty="0"/>
                <a:t>en todo el país.</a:t>
              </a:r>
            </a:p>
            <a:p>
              <a:pPr algn="ctr"/>
              <a:endParaRPr lang="es-ES_tradnl" b="1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260619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pull dir="d"/>
      </p:transition>
    </mc:Choice>
    <mc:Fallback>
      <p:transition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0" y="571502"/>
            <a:ext cx="4581866" cy="6286498"/>
          </a:xfrm>
          <a:prstGeom prst="rect">
            <a:avLst/>
          </a:prstGeom>
          <a:solidFill>
            <a:schemeClr val="accent1">
              <a:lumMod val="50000"/>
              <a:alpha val="63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10" name="Imagen 9" descr="woter 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4700" y="4343400"/>
            <a:ext cx="4571999" cy="2514600"/>
          </a:xfrm>
          <a:prstGeom prst="rect">
            <a:avLst/>
          </a:prstGeom>
        </p:spPr>
      </p:pic>
      <p:grpSp>
        <p:nvGrpSpPr>
          <p:cNvPr id="38" name="Agrupar 37"/>
          <p:cNvGrpSpPr/>
          <p:nvPr/>
        </p:nvGrpSpPr>
        <p:grpSpPr>
          <a:xfrm>
            <a:off x="-15535" y="1590942"/>
            <a:ext cx="8166103" cy="1538883"/>
            <a:chOff x="-15535" y="1590942"/>
            <a:chExt cx="8166103" cy="1538883"/>
          </a:xfrm>
        </p:grpSpPr>
        <p:sp>
          <p:nvSpPr>
            <p:cNvPr id="15" name="Rectángulo 14"/>
            <p:cNvSpPr/>
            <p:nvPr/>
          </p:nvSpPr>
          <p:spPr>
            <a:xfrm>
              <a:off x="-15535" y="1633416"/>
              <a:ext cx="8166103" cy="1249484"/>
            </a:xfrm>
            <a:prstGeom prst="rect">
              <a:avLst/>
            </a:prstGeom>
            <a:solidFill>
              <a:schemeClr val="bg1">
                <a:alpha val="69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7" name="CuadroTexto 16"/>
            <p:cNvSpPr txBox="1"/>
            <p:nvPr/>
          </p:nvSpPr>
          <p:spPr>
            <a:xfrm>
              <a:off x="2057401" y="1590942"/>
              <a:ext cx="5041899" cy="15388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2400" i="1" dirty="0">
                  <a:solidFill>
                    <a:schemeClr val="bg2">
                      <a:lumMod val="25000"/>
                    </a:schemeClr>
                  </a:solidFill>
                </a:rPr>
                <a:t>Una mirada positivista </a:t>
              </a:r>
            </a:p>
            <a:p>
              <a:pPr algn="ctr"/>
              <a:r>
                <a:rPr lang="es-CL" sz="2400" i="1" dirty="0">
                  <a:solidFill>
                    <a:schemeClr val="bg2">
                      <a:lumMod val="25000"/>
                    </a:schemeClr>
                  </a:solidFill>
                </a:rPr>
                <a:t>Tomando este desafío como una oportunidad. </a:t>
              </a:r>
            </a:p>
            <a:p>
              <a:endParaRPr lang="es-ES_tradnl" sz="2200" i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39" name="Agrupar 38"/>
          <p:cNvGrpSpPr/>
          <p:nvPr/>
        </p:nvGrpSpPr>
        <p:grpSpPr>
          <a:xfrm>
            <a:off x="990598" y="3177938"/>
            <a:ext cx="8166101" cy="1619034"/>
            <a:chOff x="990598" y="3177938"/>
            <a:chExt cx="8166101" cy="1619034"/>
          </a:xfrm>
        </p:grpSpPr>
        <p:sp>
          <p:nvSpPr>
            <p:cNvPr id="21" name="Rectángulo 20"/>
            <p:cNvSpPr/>
            <p:nvPr/>
          </p:nvSpPr>
          <p:spPr>
            <a:xfrm>
              <a:off x="990598" y="3177938"/>
              <a:ext cx="8166101" cy="1619034"/>
            </a:xfrm>
            <a:prstGeom prst="rect">
              <a:avLst/>
            </a:prstGeom>
            <a:solidFill>
              <a:schemeClr val="bg1">
                <a:alpha val="69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8" name="CuadroTexto 17"/>
            <p:cNvSpPr txBox="1"/>
            <p:nvPr/>
          </p:nvSpPr>
          <p:spPr>
            <a:xfrm>
              <a:off x="1351083" y="3304938"/>
              <a:ext cx="7208716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L" sz="2200" i="1" dirty="0">
                  <a:solidFill>
                    <a:schemeClr val="bg2">
                      <a:lumMod val="25000"/>
                    </a:schemeClr>
                  </a:solidFill>
                </a:rPr>
                <a:t>Tenemos una obligación con el país, así como con la actividad agrícola nacional, de proponer ideas constructivas que sean beneficiosas.</a:t>
              </a:r>
            </a:p>
          </p:txBody>
        </p:sp>
      </p:grpSp>
      <p:pic>
        <p:nvPicPr>
          <p:cNvPr id="25" name="Imagen 24" descr="logo_agryd_baj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0930" y="1793416"/>
            <a:ext cx="879947" cy="879947"/>
          </a:xfrm>
          <a:prstGeom prst="rect">
            <a:avLst/>
          </a:prstGeom>
        </p:spPr>
      </p:pic>
      <p:pic>
        <p:nvPicPr>
          <p:cNvPr id="22" name="Imagen 21" descr="Huincha chile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535" y="-7256"/>
            <a:ext cx="4597400" cy="596900"/>
          </a:xfrm>
          <a:prstGeom prst="rect">
            <a:avLst/>
          </a:prstGeom>
        </p:spPr>
      </p:pic>
      <p:sp>
        <p:nvSpPr>
          <p:cNvPr id="24" name="Título 1"/>
          <p:cNvSpPr>
            <a:spLocks noGrp="1"/>
          </p:cNvSpPr>
          <p:nvPr>
            <p:ph type="title"/>
          </p:nvPr>
        </p:nvSpPr>
        <p:spPr>
          <a:xfrm>
            <a:off x="117929" y="0"/>
            <a:ext cx="4322326" cy="571502"/>
          </a:xfrm>
        </p:spPr>
        <p:txBody>
          <a:bodyPr>
            <a:no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¿Qué pasa en Chile?</a:t>
            </a:r>
          </a:p>
        </p:txBody>
      </p:sp>
      <p:grpSp>
        <p:nvGrpSpPr>
          <p:cNvPr id="37" name="Agrupar 36"/>
          <p:cNvGrpSpPr/>
          <p:nvPr/>
        </p:nvGrpSpPr>
        <p:grpSpPr>
          <a:xfrm>
            <a:off x="-15534" y="593273"/>
            <a:ext cx="7587232" cy="962179"/>
            <a:chOff x="-15534" y="593273"/>
            <a:chExt cx="7587232" cy="962179"/>
          </a:xfrm>
        </p:grpSpPr>
        <p:sp>
          <p:nvSpPr>
            <p:cNvPr id="27" name="Rectángulo 26"/>
            <p:cNvSpPr/>
            <p:nvPr/>
          </p:nvSpPr>
          <p:spPr>
            <a:xfrm>
              <a:off x="-15534" y="593273"/>
              <a:ext cx="4597400" cy="571500"/>
            </a:xfrm>
            <a:prstGeom prst="rect">
              <a:avLst/>
            </a:prstGeom>
            <a:solidFill>
              <a:srgbClr val="20BAB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grpSp>
          <p:nvGrpSpPr>
            <p:cNvPr id="36" name="Agrupar 35"/>
            <p:cNvGrpSpPr/>
            <p:nvPr/>
          </p:nvGrpSpPr>
          <p:grpSpPr>
            <a:xfrm>
              <a:off x="4440255" y="878758"/>
              <a:ext cx="3131443" cy="676694"/>
              <a:chOff x="4440255" y="878758"/>
              <a:chExt cx="3131443" cy="676694"/>
            </a:xfrm>
          </p:grpSpPr>
          <p:cxnSp>
            <p:nvCxnSpPr>
              <p:cNvPr id="29" name="Conector recto 28"/>
              <p:cNvCxnSpPr/>
              <p:nvPr/>
            </p:nvCxnSpPr>
            <p:spPr>
              <a:xfrm>
                <a:off x="4440255" y="879552"/>
                <a:ext cx="3129061" cy="1588"/>
              </a:xfrm>
              <a:prstGeom prst="line">
                <a:avLst/>
              </a:prstGeom>
              <a:ln>
                <a:solidFill>
                  <a:srgbClr val="20BAB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ector recto 29"/>
              <p:cNvCxnSpPr/>
              <p:nvPr/>
            </p:nvCxnSpPr>
            <p:spPr>
              <a:xfrm rot="5400000">
                <a:off x="7232557" y="1216311"/>
                <a:ext cx="676694" cy="1588"/>
              </a:xfrm>
              <a:prstGeom prst="line">
                <a:avLst/>
              </a:prstGeom>
              <a:ln>
                <a:solidFill>
                  <a:srgbClr val="20BAB9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866507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n 31" descr="rio_futaleufu_we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599"/>
            <a:ext cx="9144000" cy="6858001"/>
          </a:xfrm>
          <a:prstGeom prst="rect">
            <a:avLst/>
          </a:prstGeom>
        </p:spPr>
      </p:pic>
      <p:grpSp>
        <p:nvGrpSpPr>
          <p:cNvPr id="7" name="Agrupar 6"/>
          <p:cNvGrpSpPr/>
          <p:nvPr/>
        </p:nvGrpSpPr>
        <p:grpSpPr>
          <a:xfrm>
            <a:off x="0" y="2279402"/>
            <a:ext cx="9144000" cy="1143000"/>
            <a:chOff x="0" y="2279402"/>
            <a:chExt cx="9144000" cy="1143000"/>
          </a:xfrm>
        </p:grpSpPr>
        <p:sp>
          <p:nvSpPr>
            <p:cNvPr id="5" name="Rectángulo 4"/>
            <p:cNvSpPr/>
            <p:nvPr/>
          </p:nvSpPr>
          <p:spPr>
            <a:xfrm>
              <a:off x="0" y="2279402"/>
              <a:ext cx="9144000" cy="1143000"/>
            </a:xfrm>
            <a:prstGeom prst="rect">
              <a:avLst/>
            </a:prstGeom>
            <a:solidFill>
              <a:schemeClr val="accent1">
                <a:lumMod val="75000"/>
                <a:alpha val="84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6" name="Título 1"/>
            <p:cNvSpPr txBox="1">
              <a:spLocks/>
            </p:cNvSpPr>
            <p:nvPr/>
          </p:nvSpPr>
          <p:spPr>
            <a:xfrm>
              <a:off x="1" y="2279405"/>
              <a:ext cx="7082694" cy="87923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6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Propuestas  </a:t>
              </a:r>
            </a:p>
          </p:txBody>
        </p:sp>
      </p:grpSp>
      <p:pic>
        <p:nvPicPr>
          <p:cNvPr id="4" name="Imagen 3" descr="logo_agryd_baj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9316" y="1965575"/>
            <a:ext cx="1985708" cy="198570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779964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14:flip dir="r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 descr="rio_futaleufu_web.jpg"/>
          <p:cNvPicPr>
            <a:picLocks noChangeAspect="1"/>
          </p:cNvPicPr>
          <p:nvPr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0" y="3170"/>
            <a:ext cx="9144000" cy="6858001"/>
          </a:xfrm>
          <a:prstGeom prst="rect">
            <a:avLst/>
          </a:prstGeom>
        </p:spPr>
      </p:pic>
      <p:sp>
        <p:nvSpPr>
          <p:cNvPr id="34" name="Rectángulo redondeado 33"/>
          <p:cNvSpPr/>
          <p:nvPr/>
        </p:nvSpPr>
        <p:spPr>
          <a:xfrm>
            <a:off x="1348841" y="1010572"/>
            <a:ext cx="6446318" cy="138428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3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5" name="Rectángulo redondeado 34"/>
          <p:cNvSpPr/>
          <p:nvPr/>
        </p:nvSpPr>
        <p:spPr>
          <a:xfrm>
            <a:off x="1348841" y="992430"/>
            <a:ext cx="6446318" cy="1411500"/>
          </a:xfrm>
          <a:prstGeom prst="roundRect">
            <a:avLst/>
          </a:prstGeom>
          <a:noFill/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6200" dist="50800" dir="5400000" rotWithShape="0">
              <a:srgbClr val="000000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grpSp>
        <p:nvGrpSpPr>
          <p:cNvPr id="23" name="Agrupar 22"/>
          <p:cNvGrpSpPr/>
          <p:nvPr/>
        </p:nvGrpSpPr>
        <p:grpSpPr>
          <a:xfrm>
            <a:off x="1113692" y="2494568"/>
            <a:ext cx="4064947" cy="935791"/>
            <a:chOff x="1113692" y="2757045"/>
            <a:chExt cx="4064947" cy="935791"/>
          </a:xfrm>
        </p:grpSpPr>
        <p:pic>
          <p:nvPicPr>
            <p:cNvPr id="28" name="Imagen 27" descr="huincha2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13692" y="2757045"/>
              <a:ext cx="4064947" cy="935791"/>
            </a:xfrm>
            <a:prstGeom prst="rect">
              <a:avLst/>
            </a:prstGeom>
            <a:effectLst>
              <a:outerShdw blurRad="165100" dist="101600" dir="2700000">
                <a:srgbClr val="000000">
                  <a:alpha val="70000"/>
                </a:srgbClr>
              </a:outerShdw>
            </a:effectLst>
          </p:spPr>
        </p:pic>
        <p:sp>
          <p:nvSpPr>
            <p:cNvPr id="29" name="CuadroTexto 28"/>
            <p:cNvSpPr txBox="1"/>
            <p:nvPr/>
          </p:nvSpPr>
          <p:spPr>
            <a:xfrm>
              <a:off x="1226416" y="3116458"/>
              <a:ext cx="35958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914400" lvl="1" indent="-457200" algn="ctr"/>
              <a:r>
                <a:rPr lang="es-CL" sz="2400" b="1" i="1" dirty="0">
                  <a:solidFill>
                    <a:srgbClr val="000090"/>
                  </a:solidFill>
                </a:rPr>
                <a:t>No luchar contra la sequía</a:t>
              </a:r>
            </a:p>
          </p:txBody>
        </p:sp>
      </p:grpSp>
      <p:pic>
        <p:nvPicPr>
          <p:cNvPr id="4" name="Imagen 3" descr="logo_agryd_baj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8639" y="2935380"/>
            <a:ext cx="3088310" cy="3088302"/>
          </a:xfrm>
          <a:prstGeom prst="rect">
            <a:avLst/>
          </a:prstGeom>
          <a:effectLst>
            <a:reflection stA="28000" endPos="30000" dir="5400000" sy="-100000" algn="bl" rotWithShape="0"/>
          </a:effectLst>
        </p:spPr>
      </p:pic>
      <p:sp>
        <p:nvSpPr>
          <p:cNvPr id="9" name="CuadroTexto 8"/>
          <p:cNvSpPr txBox="1"/>
          <p:nvPr/>
        </p:nvSpPr>
        <p:spPr>
          <a:xfrm>
            <a:off x="2476463" y="1455432"/>
            <a:ext cx="416435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L" sz="2200" dirty="0">
                <a:solidFill>
                  <a:schemeClr val="bg2">
                    <a:lumMod val="25000"/>
                  </a:schemeClr>
                </a:solidFill>
              </a:rPr>
              <a:t>Se basa en las siguientes premisas:</a:t>
            </a:r>
            <a:endParaRPr lang="es-ES_tradnl" sz="2200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24" name="Agrupar 23"/>
          <p:cNvGrpSpPr/>
          <p:nvPr/>
        </p:nvGrpSpPr>
        <p:grpSpPr>
          <a:xfrm>
            <a:off x="982134" y="3601056"/>
            <a:ext cx="4196505" cy="935791"/>
            <a:chOff x="982134" y="3863533"/>
            <a:chExt cx="4196505" cy="935791"/>
          </a:xfrm>
        </p:grpSpPr>
        <p:pic>
          <p:nvPicPr>
            <p:cNvPr id="30" name="Imagen 29" descr="huincha3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13692" y="3863533"/>
              <a:ext cx="4064947" cy="935791"/>
            </a:xfrm>
            <a:prstGeom prst="rect">
              <a:avLst/>
            </a:prstGeom>
            <a:effectLst>
              <a:outerShdw blurRad="165100" dist="101600" dir="2700000">
                <a:srgbClr val="000000">
                  <a:alpha val="70000"/>
                </a:srgbClr>
              </a:outerShdw>
            </a:effectLst>
          </p:spPr>
        </p:pic>
        <p:sp>
          <p:nvSpPr>
            <p:cNvPr id="31" name="CuadroTexto 30"/>
            <p:cNvSpPr txBox="1"/>
            <p:nvPr/>
          </p:nvSpPr>
          <p:spPr>
            <a:xfrm>
              <a:off x="982134" y="4231038"/>
              <a:ext cx="36279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ctr"/>
              <a:r>
                <a:rPr lang="es-CL" sz="2400" b="1" i="1" dirty="0">
                  <a:solidFill>
                    <a:srgbClr val="000090"/>
                  </a:solidFill>
                </a:rPr>
                <a:t>Incorporar Tecnologías</a:t>
              </a:r>
            </a:p>
          </p:txBody>
        </p:sp>
      </p:grpSp>
      <p:grpSp>
        <p:nvGrpSpPr>
          <p:cNvPr id="25" name="Agrupar 24"/>
          <p:cNvGrpSpPr/>
          <p:nvPr/>
        </p:nvGrpSpPr>
        <p:grpSpPr>
          <a:xfrm>
            <a:off x="1178675" y="4698414"/>
            <a:ext cx="4064947" cy="935791"/>
            <a:chOff x="1178675" y="4960891"/>
            <a:chExt cx="4064947" cy="935791"/>
          </a:xfrm>
        </p:grpSpPr>
        <p:pic>
          <p:nvPicPr>
            <p:cNvPr id="32" name="Imagen 31" descr="cinta1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78675" y="4960891"/>
              <a:ext cx="4064947" cy="935791"/>
            </a:xfrm>
            <a:prstGeom prst="rect">
              <a:avLst/>
            </a:prstGeom>
            <a:effectLst>
              <a:outerShdw blurRad="165100" dist="101600" dir="2700000">
                <a:srgbClr val="000000">
                  <a:alpha val="70000"/>
                </a:srgbClr>
              </a:outerShdw>
            </a:effectLst>
          </p:spPr>
        </p:pic>
        <p:sp>
          <p:nvSpPr>
            <p:cNvPr id="33" name="CuadroTexto 32"/>
            <p:cNvSpPr txBox="1"/>
            <p:nvPr/>
          </p:nvSpPr>
          <p:spPr>
            <a:xfrm>
              <a:off x="1178675" y="5317789"/>
              <a:ext cx="3431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ctr"/>
              <a:r>
                <a:rPr lang="es-CL" sz="2400" b="1" i="1" dirty="0">
                  <a:solidFill>
                    <a:srgbClr val="000090"/>
                  </a:solidFill>
                </a:rPr>
                <a:t>Gestión del recurso</a:t>
              </a:r>
            </a:p>
          </p:txBody>
        </p:sp>
      </p:grpSp>
      <p:pic>
        <p:nvPicPr>
          <p:cNvPr id="18" name="Imagen 17" descr="HUINCHA AZUL TEXT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" y="0"/>
            <a:ext cx="4610100" cy="571502"/>
          </a:xfrm>
          <a:prstGeom prst="rect">
            <a:avLst/>
          </a:prstGeom>
        </p:spPr>
      </p:pic>
      <p:sp>
        <p:nvSpPr>
          <p:cNvPr id="19" name="Título 1"/>
          <p:cNvSpPr>
            <a:spLocks noGrp="1"/>
          </p:cNvSpPr>
          <p:nvPr>
            <p:ph type="title"/>
          </p:nvPr>
        </p:nvSpPr>
        <p:spPr>
          <a:xfrm>
            <a:off x="12700" y="2"/>
            <a:ext cx="4559300" cy="449383"/>
          </a:xfrm>
        </p:spPr>
        <p:txBody>
          <a:bodyPr>
            <a:no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Nuestra Propuesta</a:t>
            </a:r>
          </a:p>
        </p:txBody>
      </p:sp>
      <p:grpSp>
        <p:nvGrpSpPr>
          <p:cNvPr id="20" name="Agrupar 22"/>
          <p:cNvGrpSpPr/>
          <p:nvPr/>
        </p:nvGrpSpPr>
        <p:grpSpPr>
          <a:xfrm>
            <a:off x="1139087" y="5779758"/>
            <a:ext cx="4064947" cy="935791"/>
            <a:chOff x="1113692" y="2757045"/>
            <a:chExt cx="4064947" cy="935791"/>
          </a:xfrm>
        </p:grpSpPr>
        <p:pic>
          <p:nvPicPr>
            <p:cNvPr id="22" name="Imagen 27" descr="huincha2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13692" y="2757045"/>
              <a:ext cx="4064947" cy="935791"/>
            </a:xfrm>
            <a:prstGeom prst="rect">
              <a:avLst/>
            </a:prstGeom>
            <a:effectLst>
              <a:outerShdw blurRad="165100" dist="101600" dir="2700000">
                <a:srgbClr val="000000">
                  <a:alpha val="70000"/>
                </a:srgbClr>
              </a:outerShdw>
            </a:effectLst>
          </p:spPr>
        </p:pic>
        <p:sp>
          <p:nvSpPr>
            <p:cNvPr id="26" name="CuadroTexto 28"/>
            <p:cNvSpPr txBox="1"/>
            <p:nvPr/>
          </p:nvSpPr>
          <p:spPr>
            <a:xfrm>
              <a:off x="2072125" y="3116458"/>
              <a:ext cx="19044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914400" lvl="1" indent="-457200" algn="ctr"/>
              <a:r>
                <a:rPr lang="es-CL" sz="2400" b="1" i="1" dirty="0">
                  <a:solidFill>
                    <a:srgbClr val="000090"/>
                  </a:solidFill>
                </a:rPr>
                <a:t>Capacitación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9964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pull dir="d"/>
      </p:transition>
    </mc:Choice>
    <mc:Fallback>
      <p:transition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n 24" descr="e6a7d53b-443c-468b-b064-92bb9ce845aa.jpg"/>
          <p:cNvPicPr>
            <a:picLocks noChangeAspect="1"/>
          </p:cNvPicPr>
          <p:nvPr/>
        </p:nvPicPr>
        <p:blipFill>
          <a:blip r:embed="rId2">
            <a:alphaModFix amt="43000"/>
          </a:blip>
          <a:stretch>
            <a:fillRect/>
          </a:stretch>
        </p:blipFill>
        <p:spPr>
          <a:xfrm>
            <a:off x="-1" y="571502"/>
            <a:ext cx="9156701" cy="6286498"/>
          </a:xfrm>
          <a:prstGeom prst="rect">
            <a:avLst/>
          </a:prstGeom>
        </p:spPr>
      </p:pic>
      <p:pic>
        <p:nvPicPr>
          <p:cNvPr id="22" name="Imagen 21" descr="e6a7d53b-443c-468b-b064-92bb9ce845aa.jpg"/>
          <p:cNvPicPr>
            <a:picLocks noChangeAspect="1"/>
          </p:cNvPicPr>
          <p:nvPr/>
        </p:nvPicPr>
        <p:blipFill>
          <a:blip r:embed="rId2">
            <a:alphaModFix/>
            <a:lum bright="-11000"/>
          </a:blip>
          <a:srcRect t="49928"/>
          <a:stretch>
            <a:fillRect/>
          </a:stretch>
        </p:blipFill>
        <p:spPr>
          <a:xfrm>
            <a:off x="-12701" y="3710214"/>
            <a:ext cx="9156701" cy="3147786"/>
          </a:xfrm>
          <a:prstGeom prst="rect">
            <a:avLst/>
          </a:prstGeom>
        </p:spPr>
      </p:pic>
      <p:grpSp>
        <p:nvGrpSpPr>
          <p:cNvPr id="29" name="Agrupar 28"/>
          <p:cNvGrpSpPr/>
          <p:nvPr/>
        </p:nvGrpSpPr>
        <p:grpSpPr>
          <a:xfrm>
            <a:off x="2069723" y="1699957"/>
            <a:ext cx="5004553" cy="3225829"/>
            <a:chOff x="2069723" y="1699957"/>
            <a:chExt cx="5004553" cy="3225829"/>
          </a:xfrm>
        </p:grpSpPr>
        <p:grpSp>
          <p:nvGrpSpPr>
            <p:cNvPr id="12" name="Agrupar 11"/>
            <p:cNvGrpSpPr/>
            <p:nvPr/>
          </p:nvGrpSpPr>
          <p:grpSpPr>
            <a:xfrm>
              <a:off x="2069723" y="1699957"/>
              <a:ext cx="5004553" cy="3225829"/>
              <a:chOff x="2069723" y="1436898"/>
              <a:chExt cx="5004553" cy="3724189"/>
            </a:xfrm>
            <a:effectLst>
              <a:outerShdw blurRad="63500" dist="88900" dir="2700000">
                <a:srgbClr val="000000">
                  <a:alpha val="34000"/>
                </a:srgbClr>
              </a:outerShdw>
            </a:effectLst>
          </p:grpSpPr>
          <p:sp>
            <p:nvSpPr>
              <p:cNvPr id="28" name="Rectángulo redondeado 27"/>
              <p:cNvSpPr/>
              <p:nvPr/>
            </p:nvSpPr>
            <p:spPr>
              <a:xfrm>
                <a:off x="2069723" y="1436898"/>
                <a:ext cx="5004553" cy="3724189"/>
              </a:xfrm>
              <a:prstGeom prst="roundRect">
                <a:avLst/>
              </a:prstGeom>
              <a:solidFill>
                <a:srgbClr val="FFE470">
                  <a:alpha val="65000"/>
                </a:srgbClr>
              </a:solidFill>
              <a:ln w="381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27" name="Rectángulo redondeado 26"/>
              <p:cNvSpPr/>
              <p:nvPr/>
            </p:nvSpPr>
            <p:spPr>
              <a:xfrm>
                <a:off x="2069723" y="1436898"/>
                <a:ext cx="5004553" cy="3724189"/>
              </a:xfrm>
              <a:prstGeom prst="roundRect">
                <a:avLst/>
              </a:prstGeom>
              <a:noFill/>
              <a:ln w="762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76200" dist="50800" dir="5400000" rotWithShape="0">
                  <a:srgbClr val="000000">
                    <a:alpha val="30000"/>
                  </a:srgb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18" name="Rectángulo 17"/>
            <p:cNvSpPr/>
            <p:nvPr/>
          </p:nvSpPr>
          <p:spPr>
            <a:xfrm>
              <a:off x="2315490" y="2235200"/>
              <a:ext cx="4572000" cy="193899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es-CL" sz="2400" dirty="0">
                  <a:solidFill>
                    <a:schemeClr val="bg2">
                      <a:lumMod val="25000"/>
                    </a:schemeClr>
                  </a:solidFill>
                </a:rPr>
                <a:t>La Agricultura no debe tratar de “luchar” contra la sequía. Para ganar esa lucha es necesario que llueva y eso no está en nuestras manos conseguirlo </a:t>
              </a:r>
              <a:endParaRPr lang="es-ES" sz="24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pic>
        <p:nvPicPr>
          <p:cNvPr id="16" name="Imagen 15" descr="HUINCHA AZUL TEXT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4610100" cy="571502"/>
          </a:xfrm>
          <a:prstGeom prst="rect">
            <a:avLst/>
          </a:prstGeom>
        </p:spPr>
      </p:pic>
      <p:sp>
        <p:nvSpPr>
          <p:cNvPr id="19" name="Título 1"/>
          <p:cNvSpPr>
            <a:spLocks noGrp="1"/>
          </p:cNvSpPr>
          <p:nvPr>
            <p:ph type="title"/>
          </p:nvPr>
        </p:nvSpPr>
        <p:spPr>
          <a:xfrm>
            <a:off x="12700" y="2"/>
            <a:ext cx="4559300" cy="449383"/>
          </a:xfrm>
        </p:spPr>
        <p:txBody>
          <a:bodyPr>
            <a:no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Nuestra Propuesta</a:t>
            </a:r>
          </a:p>
        </p:txBody>
      </p:sp>
      <p:pic>
        <p:nvPicPr>
          <p:cNvPr id="24" name="Imagen 23" descr="logo_agryd_baj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5489" y="141894"/>
            <a:ext cx="859218" cy="859216"/>
          </a:xfrm>
          <a:prstGeom prst="rect">
            <a:avLst/>
          </a:prstGeom>
          <a:effectLst/>
        </p:spPr>
      </p:pic>
      <p:grpSp>
        <p:nvGrpSpPr>
          <p:cNvPr id="26" name="Agrupar 25"/>
          <p:cNvGrpSpPr/>
          <p:nvPr/>
        </p:nvGrpSpPr>
        <p:grpSpPr>
          <a:xfrm>
            <a:off x="2592422" y="1082235"/>
            <a:ext cx="4064947" cy="935791"/>
            <a:chOff x="2592422" y="1082235"/>
            <a:chExt cx="4064947" cy="935791"/>
          </a:xfrm>
        </p:grpSpPr>
        <p:pic>
          <p:nvPicPr>
            <p:cNvPr id="23" name="Imagen 22" descr="huincha2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92422" y="1082235"/>
              <a:ext cx="4064947" cy="935791"/>
            </a:xfrm>
            <a:prstGeom prst="rect">
              <a:avLst/>
            </a:prstGeom>
            <a:effectLst>
              <a:outerShdw blurRad="165100" dist="101600" dir="2700000">
                <a:srgbClr val="000000">
                  <a:alpha val="70000"/>
                </a:srgbClr>
              </a:outerShdw>
            </a:effectLst>
          </p:spPr>
        </p:pic>
        <p:sp>
          <p:nvSpPr>
            <p:cNvPr id="17" name="CuadroTexto 16"/>
            <p:cNvSpPr txBox="1"/>
            <p:nvPr/>
          </p:nvSpPr>
          <p:spPr>
            <a:xfrm>
              <a:off x="2752372" y="1456580"/>
              <a:ext cx="35958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914400" lvl="1" indent="-457200" algn="ctr"/>
              <a:r>
                <a:rPr lang="es-CL" sz="2400" b="1" i="1" dirty="0">
                  <a:solidFill>
                    <a:srgbClr val="000090"/>
                  </a:solidFill>
                </a:rPr>
                <a:t>No luchar contra la sequía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9964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n 25" descr="Captura de pantalla 2015-04-27 a las 18.13.18.jpg"/>
          <p:cNvPicPr>
            <a:picLocks noChangeAspect="1"/>
          </p:cNvPicPr>
          <p:nvPr/>
        </p:nvPicPr>
        <p:blipFill>
          <a:blip r:embed="rId3">
            <a:alphaModFix/>
          </a:blip>
          <a:srcRect l="32214" t="8757" r="420" b="32906"/>
          <a:stretch>
            <a:fillRect/>
          </a:stretch>
        </p:blipFill>
        <p:spPr>
          <a:xfrm>
            <a:off x="4572000" y="571134"/>
            <a:ext cx="4571999" cy="2857498"/>
          </a:xfrm>
          <a:prstGeom prst="rect">
            <a:avLst/>
          </a:prstGeom>
        </p:spPr>
      </p:pic>
      <p:pic>
        <p:nvPicPr>
          <p:cNvPr id="30" name="Imagen 29" descr="025862712_prevstill.jpeg"/>
          <p:cNvPicPr>
            <a:picLocks noChangeAspect="1"/>
          </p:cNvPicPr>
          <p:nvPr/>
        </p:nvPicPr>
        <p:blipFill>
          <a:blip r:embed="rId4">
            <a:alphaModFix/>
          </a:blip>
          <a:srcRect l="19979" t="32547" r="30021"/>
          <a:stretch>
            <a:fillRect/>
          </a:stretch>
        </p:blipFill>
        <p:spPr>
          <a:xfrm>
            <a:off x="-1" y="3429001"/>
            <a:ext cx="4572001" cy="3429000"/>
          </a:xfrm>
          <a:prstGeom prst="rect">
            <a:avLst/>
          </a:prstGeom>
        </p:spPr>
      </p:pic>
      <p:pic>
        <p:nvPicPr>
          <p:cNvPr id="29" name="Imagen 28" descr="Captura de pantalla 2015-04-27 a las 18.18.49.jpg"/>
          <p:cNvPicPr>
            <a:picLocks noChangeAspect="1"/>
          </p:cNvPicPr>
          <p:nvPr/>
        </p:nvPicPr>
        <p:blipFill>
          <a:blip r:embed="rId5">
            <a:alphaModFix amt="76000"/>
          </a:blip>
          <a:srcRect t="27563" r="18181" b="11751"/>
          <a:stretch>
            <a:fillRect/>
          </a:stretch>
        </p:blipFill>
        <p:spPr>
          <a:xfrm flipH="1">
            <a:off x="-1" y="571134"/>
            <a:ext cx="4572001" cy="2857499"/>
          </a:xfrm>
          <a:prstGeom prst="rect">
            <a:avLst/>
          </a:prstGeom>
        </p:spPr>
      </p:pic>
      <p:pic>
        <p:nvPicPr>
          <p:cNvPr id="27" name="Imagen 26" descr="Captura de pantalla 2015-04-27 a las 18.05.18.jpg"/>
          <p:cNvPicPr>
            <a:picLocks noChangeAspect="1"/>
          </p:cNvPicPr>
          <p:nvPr/>
        </p:nvPicPr>
        <p:blipFill>
          <a:blip r:embed="rId6">
            <a:alphaModFix amt="92000"/>
          </a:blip>
          <a:srcRect l="832" r="1599"/>
          <a:stretch>
            <a:fillRect/>
          </a:stretch>
        </p:blipFill>
        <p:spPr>
          <a:xfrm>
            <a:off x="4572001" y="3429000"/>
            <a:ext cx="4572000" cy="3469467"/>
          </a:xfrm>
          <a:prstGeom prst="rect">
            <a:avLst/>
          </a:prstGeom>
        </p:spPr>
      </p:pic>
      <p:grpSp>
        <p:nvGrpSpPr>
          <p:cNvPr id="34" name="Agrupar 33"/>
          <p:cNvGrpSpPr/>
          <p:nvPr/>
        </p:nvGrpSpPr>
        <p:grpSpPr>
          <a:xfrm>
            <a:off x="1856154" y="1714500"/>
            <a:ext cx="5464485" cy="4186115"/>
            <a:chOff x="1856154" y="1714500"/>
            <a:chExt cx="5464485" cy="4186115"/>
          </a:xfrm>
        </p:grpSpPr>
        <p:sp>
          <p:nvSpPr>
            <p:cNvPr id="22" name="Rectángulo redondeado 21"/>
            <p:cNvSpPr/>
            <p:nvPr/>
          </p:nvSpPr>
          <p:spPr>
            <a:xfrm>
              <a:off x="1859639" y="1714500"/>
              <a:ext cx="5461000" cy="418611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  <a:alpha val="75000"/>
              </a:schemeClr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1" name="CuadroTexto 20"/>
            <p:cNvSpPr txBox="1"/>
            <p:nvPr/>
          </p:nvSpPr>
          <p:spPr>
            <a:xfrm>
              <a:off x="2018002" y="2134574"/>
              <a:ext cx="5107996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2100" b="1" dirty="0">
                  <a:solidFill>
                    <a:schemeClr val="bg2">
                      <a:lumMod val="25000"/>
                    </a:schemeClr>
                  </a:solidFill>
                </a:rPr>
                <a:t>El camino para la Agricultura es “aprender a vivir con la sequía”, a través de tecnologías que hagan más eficiente su uso.</a:t>
              </a:r>
            </a:p>
          </p:txBody>
        </p:sp>
        <p:sp>
          <p:nvSpPr>
            <p:cNvPr id="28" name="CuadroTexto 27"/>
            <p:cNvSpPr txBox="1"/>
            <p:nvPr/>
          </p:nvSpPr>
          <p:spPr>
            <a:xfrm>
              <a:off x="2125461" y="3214545"/>
              <a:ext cx="4892855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2000" dirty="0">
                  <a:solidFill>
                    <a:schemeClr val="bg2">
                      <a:lumMod val="25000"/>
                    </a:schemeClr>
                  </a:solidFill>
                </a:rPr>
                <a:t>En concreto esto quiere decir que los productores agrícolas tienen que adoptar nuevas técnicas de riego, que acerquen lo más posible los volúmenes de agua utilizados en el riego a los volúmenes de agua que efectivamente requieren los diferentes cultivos, en cada momento. </a:t>
              </a:r>
              <a:endParaRPr lang="es-ES" sz="2000" dirty="0">
                <a:solidFill>
                  <a:schemeClr val="bg2">
                    <a:lumMod val="25000"/>
                  </a:schemeClr>
                </a:solidFill>
              </a:endParaRPr>
            </a:p>
            <a:p>
              <a:pPr algn="ctr"/>
              <a:endParaRPr lang="es-ES_tradnl" sz="20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4" name="Rectángulo redondeado 23"/>
            <p:cNvSpPr/>
            <p:nvPr/>
          </p:nvSpPr>
          <p:spPr>
            <a:xfrm>
              <a:off x="1856154" y="1714500"/>
              <a:ext cx="5461000" cy="4186115"/>
            </a:xfrm>
            <a:prstGeom prst="roundRect">
              <a:avLst/>
            </a:prstGeom>
            <a:noFill/>
            <a:ln w="762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76200" dist="50800" dir="5400000" rotWithShape="0">
                <a:srgbClr val="000000">
                  <a:alpha val="3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grpSp>
        <p:nvGrpSpPr>
          <p:cNvPr id="35" name="Agrupar 34"/>
          <p:cNvGrpSpPr/>
          <p:nvPr/>
        </p:nvGrpSpPr>
        <p:grpSpPr>
          <a:xfrm>
            <a:off x="2413000" y="1064093"/>
            <a:ext cx="4191471" cy="935791"/>
            <a:chOff x="2413000" y="1064093"/>
            <a:chExt cx="4191471" cy="935791"/>
          </a:xfrm>
        </p:grpSpPr>
        <p:pic>
          <p:nvPicPr>
            <p:cNvPr id="36" name="Imagen 35" descr="huincha3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39524" y="1064093"/>
              <a:ext cx="4064947" cy="935791"/>
            </a:xfrm>
            <a:prstGeom prst="rect">
              <a:avLst/>
            </a:prstGeom>
            <a:effectLst>
              <a:outerShdw blurRad="165100" dist="101600" dir="2700000">
                <a:srgbClr val="000000">
                  <a:alpha val="70000"/>
                </a:srgbClr>
              </a:outerShdw>
            </a:effectLst>
          </p:spPr>
        </p:pic>
        <p:sp>
          <p:nvSpPr>
            <p:cNvPr id="15" name="CuadroTexto 14"/>
            <p:cNvSpPr txBox="1"/>
            <p:nvPr/>
          </p:nvSpPr>
          <p:spPr>
            <a:xfrm>
              <a:off x="2413000" y="1422527"/>
              <a:ext cx="35898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ctr"/>
              <a:r>
                <a:rPr lang="es-CL" sz="2400" b="1" i="1" dirty="0">
                  <a:solidFill>
                    <a:srgbClr val="000090"/>
                  </a:solidFill>
                </a:rPr>
                <a:t>Incorporar Tecnologías</a:t>
              </a:r>
            </a:p>
          </p:txBody>
        </p:sp>
      </p:grpSp>
      <p:pic>
        <p:nvPicPr>
          <p:cNvPr id="17" name="Imagen 16" descr="HUINCHA AZUL TEXT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" y="0"/>
            <a:ext cx="4610100" cy="571502"/>
          </a:xfrm>
          <a:prstGeom prst="rect">
            <a:avLst/>
          </a:prstGeom>
        </p:spPr>
      </p:pic>
      <p:sp>
        <p:nvSpPr>
          <p:cNvPr id="18" name="Título 1"/>
          <p:cNvSpPr>
            <a:spLocks noGrp="1"/>
          </p:cNvSpPr>
          <p:nvPr>
            <p:ph type="title"/>
          </p:nvPr>
        </p:nvSpPr>
        <p:spPr>
          <a:xfrm>
            <a:off x="12700" y="2"/>
            <a:ext cx="4559300" cy="449383"/>
          </a:xfrm>
        </p:spPr>
        <p:txBody>
          <a:bodyPr>
            <a:no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Nuestra Propuesta</a:t>
            </a:r>
          </a:p>
        </p:txBody>
      </p:sp>
      <p:pic>
        <p:nvPicPr>
          <p:cNvPr id="23" name="Imagen 22" descr="logo_agryd_baj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5489" y="141894"/>
            <a:ext cx="859218" cy="85921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7799646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1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n 32" descr="b_foto_surcos_regando.jpg"/>
          <p:cNvPicPr>
            <a:picLocks noChangeAspect="1"/>
          </p:cNvPicPr>
          <p:nvPr/>
        </p:nvPicPr>
        <p:blipFill>
          <a:blip r:embed="rId2">
            <a:alphaModFix amt="76000"/>
          </a:blip>
          <a:srcRect t="8333"/>
          <a:stretch>
            <a:fillRect/>
          </a:stretch>
        </p:blipFill>
        <p:spPr>
          <a:xfrm>
            <a:off x="-1" y="571502"/>
            <a:ext cx="9144000" cy="6286498"/>
          </a:xfrm>
          <a:prstGeom prst="rect">
            <a:avLst/>
          </a:prstGeom>
        </p:spPr>
      </p:pic>
      <p:grpSp>
        <p:nvGrpSpPr>
          <p:cNvPr id="32" name="Agrupar 31"/>
          <p:cNvGrpSpPr/>
          <p:nvPr/>
        </p:nvGrpSpPr>
        <p:grpSpPr>
          <a:xfrm>
            <a:off x="3026238" y="1596570"/>
            <a:ext cx="5461000" cy="4449192"/>
            <a:chOff x="3026238" y="1596570"/>
            <a:chExt cx="5461000" cy="4449192"/>
          </a:xfrm>
        </p:grpSpPr>
        <p:sp>
          <p:nvSpPr>
            <p:cNvPr id="22" name="Rectángulo redondeado 21"/>
            <p:cNvSpPr/>
            <p:nvPr/>
          </p:nvSpPr>
          <p:spPr>
            <a:xfrm>
              <a:off x="3107877" y="1596570"/>
              <a:ext cx="5298496" cy="4449191"/>
            </a:xfrm>
            <a:prstGeom prst="roundRect">
              <a:avLst/>
            </a:prstGeom>
            <a:solidFill>
              <a:srgbClr val="CCFFCC">
                <a:alpha val="68000"/>
              </a:srgbClr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4" name="Rectángulo redondeado 23"/>
            <p:cNvSpPr/>
            <p:nvPr/>
          </p:nvSpPr>
          <p:spPr>
            <a:xfrm>
              <a:off x="3107877" y="1596570"/>
              <a:ext cx="5298496" cy="4449192"/>
            </a:xfrm>
            <a:prstGeom prst="roundRect">
              <a:avLst/>
            </a:prstGeom>
            <a:noFill/>
            <a:ln w="762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76200" dist="50800" dir="5400000" rotWithShape="0">
                <a:srgbClr val="000000">
                  <a:alpha val="3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1" name="CuadroTexto 20"/>
            <p:cNvSpPr txBox="1"/>
            <p:nvPr/>
          </p:nvSpPr>
          <p:spPr>
            <a:xfrm>
              <a:off x="3225800" y="2008044"/>
              <a:ext cx="5107996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2000" dirty="0">
                  <a:solidFill>
                    <a:schemeClr val="bg2">
                      <a:lumMod val="25000"/>
                    </a:schemeClr>
                  </a:solidFill>
                </a:rPr>
                <a:t>Felizmente, Chile aún está lejos de la situación de países con condiciones similares de producción agrícola (clima mediterráneo semiárido): las precipitaciones, aun en años de sequía, son suficientes para suplir los requerimientos hídricos de los cultivos, con muy pocas situaciones puntuales donde ésta situación no se cumple. </a:t>
              </a:r>
            </a:p>
          </p:txBody>
        </p:sp>
        <p:sp>
          <p:nvSpPr>
            <p:cNvPr id="28" name="CuadroTexto 27"/>
            <p:cNvSpPr txBox="1"/>
            <p:nvPr/>
          </p:nvSpPr>
          <p:spPr>
            <a:xfrm>
              <a:off x="3026238" y="4553518"/>
              <a:ext cx="5461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2200" b="1" dirty="0">
                  <a:solidFill>
                    <a:schemeClr val="bg2">
                      <a:lumMod val="25000"/>
                    </a:schemeClr>
                  </a:solidFill>
                </a:rPr>
                <a:t>Nuestro problema es un problema </a:t>
              </a:r>
            </a:p>
            <a:p>
              <a:pPr algn="ctr"/>
              <a:r>
                <a:rPr lang="es-CL" sz="2200" b="1" dirty="0">
                  <a:solidFill>
                    <a:schemeClr val="bg2">
                      <a:lumMod val="25000"/>
                    </a:schemeClr>
                  </a:solidFill>
                </a:rPr>
                <a:t>de gestión eficiente del agua </a:t>
              </a:r>
            </a:p>
            <a:p>
              <a:pPr algn="ctr"/>
              <a:r>
                <a:rPr lang="es-CL" sz="2200" b="1" dirty="0">
                  <a:solidFill>
                    <a:schemeClr val="bg2">
                      <a:lumMod val="25000"/>
                    </a:schemeClr>
                  </a:solidFill>
                </a:rPr>
                <a:t>y no es un problema de escases.</a:t>
              </a:r>
            </a:p>
          </p:txBody>
        </p:sp>
      </p:grpSp>
      <p:grpSp>
        <p:nvGrpSpPr>
          <p:cNvPr id="31" name="Agrupar 30"/>
          <p:cNvGrpSpPr/>
          <p:nvPr/>
        </p:nvGrpSpPr>
        <p:grpSpPr>
          <a:xfrm>
            <a:off x="2199840" y="992039"/>
            <a:ext cx="4412174" cy="935791"/>
            <a:chOff x="2199840" y="692176"/>
            <a:chExt cx="4412174" cy="935791"/>
          </a:xfrm>
        </p:grpSpPr>
        <p:pic>
          <p:nvPicPr>
            <p:cNvPr id="19" name="Imagen 18" descr="cinta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47067" y="692176"/>
              <a:ext cx="4064947" cy="935791"/>
            </a:xfrm>
            <a:prstGeom prst="rect">
              <a:avLst/>
            </a:prstGeom>
            <a:effectLst>
              <a:outerShdw blurRad="165100" dist="101600" dir="2700000">
                <a:srgbClr val="000000">
                  <a:alpha val="70000"/>
                </a:srgbClr>
              </a:outerShdw>
            </a:effectLst>
          </p:spPr>
        </p:pic>
        <p:sp>
          <p:nvSpPr>
            <p:cNvPr id="17" name="CuadroTexto 16"/>
            <p:cNvSpPr txBox="1"/>
            <p:nvPr/>
          </p:nvSpPr>
          <p:spPr>
            <a:xfrm>
              <a:off x="2199840" y="1049074"/>
              <a:ext cx="40214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ctr"/>
              <a:r>
                <a:rPr lang="es-CL" sz="2400" b="1" i="1" dirty="0">
                  <a:solidFill>
                    <a:srgbClr val="000090"/>
                  </a:solidFill>
                </a:rPr>
                <a:t>Gestión del recurso</a:t>
              </a:r>
            </a:p>
          </p:txBody>
        </p:sp>
      </p:grpSp>
      <p:pic>
        <p:nvPicPr>
          <p:cNvPr id="15" name="Imagen 14" descr="chile mapa.png"/>
          <p:cNvPicPr>
            <a:picLocks noChangeAspect="1"/>
          </p:cNvPicPr>
          <p:nvPr/>
        </p:nvPicPr>
        <p:blipFill>
          <a:blip r:embed="rId4">
            <a:alphaModFix amt="72000"/>
          </a:blip>
          <a:stretch>
            <a:fillRect/>
          </a:stretch>
        </p:blipFill>
        <p:spPr>
          <a:xfrm>
            <a:off x="1322431" y="992039"/>
            <a:ext cx="988960" cy="5353767"/>
          </a:xfrm>
          <a:prstGeom prst="rect">
            <a:avLst/>
          </a:prstGeom>
        </p:spPr>
      </p:pic>
      <p:pic>
        <p:nvPicPr>
          <p:cNvPr id="18" name="Imagen 17" descr="HUINCHA AZUL TEXT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0"/>
            <a:ext cx="4610100" cy="571502"/>
          </a:xfrm>
          <a:prstGeom prst="rect">
            <a:avLst/>
          </a:prstGeom>
        </p:spPr>
      </p:pic>
      <p:sp>
        <p:nvSpPr>
          <p:cNvPr id="26" name="Título 1"/>
          <p:cNvSpPr>
            <a:spLocks noGrp="1"/>
          </p:cNvSpPr>
          <p:nvPr>
            <p:ph type="title"/>
          </p:nvPr>
        </p:nvSpPr>
        <p:spPr>
          <a:xfrm>
            <a:off x="12700" y="2"/>
            <a:ext cx="4559300" cy="449383"/>
          </a:xfrm>
        </p:spPr>
        <p:txBody>
          <a:bodyPr>
            <a:no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Nuestra Propuesta</a:t>
            </a:r>
          </a:p>
        </p:txBody>
      </p:sp>
      <p:pic>
        <p:nvPicPr>
          <p:cNvPr id="29" name="Imagen 28" descr="logo_agryd_baj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5489" y="141894"/>
            <a:ext cx="859218" cy="859216"/>
          </a:xfrm>
          <a:prstGeom prst="rect">
            <a:avLst/>
          </a:prstGeom>
          <a:effectLst/>
        </p:spPr>
      </p:pic>
      <p:pic>
        <p:nvPicPr>
          <p:cNvPr id="37" name="Imagen 36" descr="regando campo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348634">
            <a:off x="588508" y="4118822"/>
            <a:ext cx="1045686" cy="949616"/>
          </a:xfrm>
          <a:prstGeom prst="rect">
            <a:avLst/>
          </a:prstGeom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6200" dist="63500" dir="2700000">
              <a:srgbClr val="000000">
                <a:alpha val="54000"/>
              </a:srgbClr>
            </a:outerShdw>
          </a:effectLst>
        </p:spPr>
      </p:pic>
      <p:pic>
        <p:nvPicPr>
          <p:cNvPr id="38" name="Imagen 37" descr="lechugas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385977">
            <a:off x="707702" y="1755320"/>
            <a:ext cx="1045686" cy="1045686"/>
          </a:xfrm>
          <a:prstGeom prst="rect">
            <a:avLst/>
          </a:prstGeom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6200" dist="63500" dir="2700000">
              <a:srgbClr val="000000">
                <a:alpha val="54000"/>
              </a:srgbClr>
            </a:outerShdw>
          </a:effectLst>
        </p:spPr>
      </p:pic>
      <p:pic>
        <p:nvPicPr>
          <p:cNvPr id="39" name="Imagen 38" descr="naranja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0369581">
            <a:off x="1723914" y="2936434"/>
            <a:ext cx="1045686" cy="960701"/>
          </a:xfrm>
          <a:prstGeom prst="rect">
            <a:avLst/>
          </a:prstGeom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6200" dist="63500" dir="2700000">
              <a:srgbClr val="000000">
                <a:alpha val="5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79964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Imagen 49" descr="b_foto_surcos_regando.jpg"/>
          <p:cNvPicPr>
            <a:picLocks noChangeAspect="1"/>
          </p:cNvPicPr>
          <p:nvPr/>
        </p:nvPicPr>
        <p:blipFill>
          <a:blip r:embed="rId2">
            <a:alphaModFix amt="68000"/>
          </a:blip>
          <a:srcRect t="8333"/>
          <a:stretch>
            <a:fillRect/>
          </a:stretch>
        </p:blipFill>
        <p:spPr>
          <a:xfrm>
            <a:off x="-1" y="571502"/>
            <a:ext cx="9144000" cy="6286498"/>
          </a:xfrm>
          <a:prstGeom prst="rect">
            <a:avLst/>
          </a:prstGeom>
        </p:spPr>
      </p:pic>
      <p:grpSp>
        <p:nvGrpSpPr>
          <p:cNvPr id="45" name="Agrupar 44"/>
          <p:cNvGrpSpPr/>
          <p:nvPr/>
        </p:nvGrpSpPr>
        <p:grpSpPr>
          <a:xfrm>
            <a:off x="956679" y="1717522"/>
            <a:ext cx="7230642" cy="1312511"/>
            <a:chOff x="956679" y="1759857"/>
            <a:chExt cx="7230642" cy="1312511"/>
          </a:xfrm>
        </p:grpSpPr>
        <p:sp>
          <p:nvSpPr>
            <p:cNvPr id="22" name="Rectángulo redondeado 21"/>
            <p:cNvSpPr/>
            <p:nvPr/>
          </p:nvSpPr>
          <p:spPr>
            <a:xfrm>
              <a:off x="1271778" y="1787070"/>
              <a:ext cx="6733711" cy="1285298"/>
            </a:xfrm>
            <a:prstGeom prst="roundRect">
              <a:avLst/>
            </a:prstGeom>
            <a:solidFill>
              <a:srgbClr val="CCFFCC">
                <a:alpha val="70000"/>
              </a:srgbClr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4" name="Rectángulo redondeado 23"/>
            <p:cNvSpPr/>
            <p:nvPr/>
          </p:nvSpPr>
          <p:spPr>
            <a:xfrm>
              <a:off x="1271778" y="1759857"/>
              <a:ext cx="6733711" cy="1285298"/>
            </a:xfrm>
            <a:prstGeom prst="roundRect">
              <a:avLst/>
            </a:prstGeom>
            <a:noFill/>
            <a:ln w="762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1" name="CuadroTexto 20"/>
            <p:cNvSpPr txBox="1"/>
            <p:nvPr/>
          </p:nvSpPr>
          <p:spPr>
            <a:xfrm>
              <a:off x="956679" y="1859490"/>
              <a:ext cx="723064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2800" b="1" dirty="0">
                  <a:solidFill>
                    <a:schemeClr val="bg2">
                      <a:lumMod val="25000"/>
                    </a:schemeClr>
                  </a:solidFill>
                </a:rPr>
                <a:t>El concepto de “gestión del agua” </a:t>
              </a:r>
              <a:r>
                <a:rPr lang="es-CL" sz="2800" b="1" dirty="0">
                  <a:solidFill>
                    <a:schemeClr val="bg2">
                      <a:lumMod val="25000"/>
                    </a:schemeClr>
                  </a:solidFill>
                  <a:effectLst/>
                </a:rPr>
                <a:t>incluye</a:t>
              </a:r>
              <a:r>
                <a:rPr lang="es-CL" sz="2800" b="1" dirty="0">
                  <a:solidFill>
                    <a:schemeClr val="bg2">
                      <a:lumMod val="25000"/>
                    </a:schemeClr>
                  </a:solidFill>
                </a:rPr>
                <a:t> enfrentar inversiones para:</a:t>
              </a:r>
            </a:p>
          </p:txBody>
        </p:sp>
      </p:grpSp>
      <p:grpSp>
        <p:nvGrpSpPr>
          <p:cNvPr id="49" name="Agrupar 48"/>
          <p:cNvGrpSpPr/>
          <p:nvPr/>
        </p:nvGrpSpPr>
        <p:grpSpPr>
          <a:xfrm>
            <a:off x="706067" y="3030033"/>
            <a:ext cx="7920254" cy="3226832"/>
            <a:chOff x="706067" y="3072368"/>
            <a:chExt cx="7920254" cy="3226832"/>
          </a:xfrm>
        </p:grpSpPr>
        <p:sp>
          <p:nvSpPr>
            <p:cNvPr id="40" name="Esquina doblada 39"/>
            <p:cNvSpPr/>
            <p:nvPr/>
          </p:nvSpPr>
          <p:spPr>
            <a:xfrm>
              <a:off x="760493" y="3072368"/>
              <a:ext cx="7762424" cy="3226832"/>
            </a:xfrm>
            <a:prstGeom prst="foldedCorner">
              <a:avLst/>
            </a:prstGeom>
            <a:solidFill>
              <a:schemeClr val="bg1">
                <a:alpha val="78000"/>
              </a:schemeClr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grpSp>
          <p:nvGrpSpPr>
            <p:cNvPr id="46" name="Agrupar 45"/>
            <p:cNvGrpSpPr/>
            <p:nvPr/>
          </p:nvGrpSpPr>
          <p:grpSpPr>
            <a:xfrm>
              <a:off x="706067" y="3163078"/>
              <a:ext cx="7816850" cy="615553"/>
              <a:chOff x="706067" y="3163078"/>
              <a:chExt cx="7816850" cy="615553"/>
            </a:xfrm>
          </p:grpSpPr>
          <p:sp>
            <p:nvSpPr>
              <p:cNvPr id="16" name="CuadroTexto 15"/>
              <p:cNvSpPr txBox="1"/>
              <p:nvPr/>
            </p:nvSpPr>
            <p:spPr>
              <a:xfrm>
                <a:off x="706067" y="3163078"/>
                <a:ext cx="7816850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CL" sz="1700" dirty="0">
                    <a:solidFill>
                      <a:schemeClr val="bg2">
                        <a:lumMod val="25000"/>
                      </a:schemeClr>
                    </a:solidFill>
                  </a:rPr>
                  <a:t>Evitar que el agua disponible escurra hasta el mar (captación, acumulación, infiltración)</a:t>
                </a:r>
              </a:p>
            </p:txBody>
          </p:sp>
          <p:pic>
            <p:nvPicPr>
              <p:cNvPr id="18" name="Imagen 17" descr="left-arrow19.png"/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lum bright="12000" contrast="32000"/>
                <a:alphaModFix amt="75000"/>
              </a:blip>
              <a:stretch>
                <a:fillRect/>
              </a:stretch>
            </p:blipFill>
            <p:spPr>
              <a:xfrm flipH="1">
                <a:off x="890798" y="3242649"/>
                <a:ext cx="274372" cy="274372"/>
              </a:xfrm>
              <a:prstGeom prst="rect">
                <a:avLst/>
              </a:prstGeom>
            </p:spPr>
          </p:pic>
        </p:grpSp>
        <p:grpSp>
          <p:nvGrpSpPr>
            <p:cNvPr id="47" name="Agrupar 46"/>
            <p:cNvGrpSpPr/>
            <p:nvPr/>
          </p:nvGrpSpPr>
          <p:grpSpPr>
            <a:xfrm>
              <a:off x="890798" y="3976910"/>
              <a:ext cx="7650866" cy="615553"/>
              <a:chOff x="890798" y="3976910"/>
              <a:chExt cx="7650866" cy="615553"/>
            </a:xfrm>
          </p:grpSpPr>
          <p:sp>
            <p:nvSpPr>
              <p:cNvPr id="27" name="CuadroTexto 26"/>
              <p:cNvSpPr txBox="1"/>
              <p:nvPr/>
            </p:nvSpPr>
            <p:spPr>
              <a:xfrm>
                <a:off x="1072953" y="3976910"/>
                <a:ext cx="7468711" cy="6155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lvl="1" algn="ctr"/>
                <a:r>
                  <a:rPr lang="es-CL" sz="1700" dirty="0">
                    <a:solidFill>
                      <a:schemeClr val="bg2">
                        <a:lumMod val="25000"/>
                      </a:schemeClr>
                    </a:solidFill>
                  </a:rPr>
                  <a:t>Modernizar la infraestructura de división, conducción y medición de los caudales</a:t>
                </a:r>
              </a:p>
              <a:p>
                <a:pPr algn="ctr"/>
                <a:endParaRPr lang="es-ES_tradnl" sz="1700" dirty="0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  <p:pic>
            <p:nvPicPr>
              <p:cNvPr id="25" name="Imagen 24" descr="left-arrow19.png"/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lum bright="12000" contrast="32000"/>
                <a:alphaModFix amt="75000"/>
              </a:blip>
              <a:stretch>
                <a:fillRect/>
              </a:stretch>
            </p:blipFill>
            <p:spPr>
              <a:xfrm flipH="1">
                <a:off x="890798" y="4058549"/>
                <a:ext cx="274372" cy="274372"/>
              </a:xfrm>
              <a:prstGeom prst="rect">
                <a:avLst/>
              </a:prstGeom>
            </p:spPr>
          </p:pic>
        </p:grpSp>
        <p:grpSp>
          <p:nvGrpSpPr>
            <p:cNvPr id="48" name="Agrupar 47"/>
            <p:cNvGrpSpPr/>
            <p:nvPr/>
          </p:nvGrpSpPr>
          <p:grpSpPr>
            <a:xfrm>
              <a:off x="908242" y="4639831"/>
              <a:ext cx="7718079" cy="1138773"/>
              <a:chOff x="908242" y="4639831"/>
              <a:chExt cx="7718079" cy="1138773"/>
            </a:xfrm>
          </p:grpSpPr>
          <p:sp>
            <p:nvSpPr>
              <p:cNvPr id="29" name="CuadroTexto 28"/>
              <p:cNvSpPr txBox="1"/>
              <p:nvPr/>
            </p:nvSpPr>
            <p:spPr>
              <a:xfrm>
                <a:off x="1182614" y="4639831"/>
                <a:ext cx="7443707" cy="1138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CL" sz="1700" dirty="0">
                    <a:solidFill>
                      <a:schemeClr val="bg2">
                        <a:lumMod val="25000"/>
                      </a:schemeClr>
                    </a:solidFill>
                  </a:rPr>
                  <a:t>Optimizar los requerimientos hídricos de los cultivos entregando el agua a los usuarios para asegurar riegos oportunos, suficientes, uniformes y eficientes. </a:t>
                </a:r>
              </a:p>
              <a:p>
                <a:pPr algn="ctr"/>
                <a:r>
                  <a:rPr lang="es-CL" sz="1700" dirty="0">
                    <a:solidFill>
                      <a:schemeClr val="bg2">
                        <a:lumMod val="25000"/>
                      </a:schemeClr>
                    </a:solidFill>
                  </a:rPr>
                  <a:t>Adicionalmente esto permite incrementar los rendimientos de los cultivos y</a:t>
                </a:r>
              </a:p>
              <a:p>
                <a:pPr algn="ctr"/>
                <a:r>
                  <a:rPr lang="es-CL" sz="1700" dirty="0">
                    <a:solidFill>
                      <a:schemeClr val="bg2">
                        <a:lumMod val="25000"/>
                      </a:schemeClr>
                    </a:solidFill>
                  </a:rPr>
                  <a:t>la rentabilidad de la producción agrícola.</a:t>
                </a:r>
              </a:p>
            </p:txBody>
          </p:sp>
          <p:pic>
            <p:nvPicPr>
              <p:cNvPr id="26" name="Imagen 25" descr="left-arrow19.png"/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lum bright="12000" contrast="32000"/>
                <a:alphaModFix amt="75000"/>
              </a:blip>
              <a:stretch>
                <a:fillRect/>
              </a:stretch>
            </p:blipFill>
            <p:spPr>
              <a:xfrm flipH="1">
                <a:off x="908242" y="4712399"/>
                <a:ext cx="274372" cy="274372"/>
              </a:xfrm>
              <a:prstGeom prst="rect">
                <a:avLst/>
              </a:prstGeom>
            </p:spPr>
          </p:pic>
        </p:grpSp>
      </p:grpSp>
      <p:pic>
        <p:nvPicPr>
          <p:cNvPr id="30" name="Imagen 29" descr="HUINCHA AZUL TEXT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4610100" cy="571502"/>
          </a:xfrm>
          <a:prstGeom prst="rect">
            <a:avLst/>
          </a:prstGeom>
        </p:spPr>
      </p:pic>
      <p:sp>
        <p:nvSpPr>
          <p:cNvPr id="31" name="Título 1"/>
          <p:cNvSpPr>
            <a:spLocks noGrp="1"/>
          </p:cNvSpPr>
          <p:nvPr>
            <p:ph type="title"/>
          </p:nvPr>
        </p:nvSpPr>
        <p:spPr>
          <a:xfrm>
            <a:off x="12700" y="2"/>
            <a:ext cx="4559300" cy="449383"/>
          </a:xfrm>
        </p:spPr>
        <p:txBody>
          <a:bodyPr>
            <a:no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Nuestra Propuesta</a:t>
            </a:r>
          </a:p>
        </p:txBody>
      </p:sp>
      <p:pic>
        <p:nvPicPr>
          <p:cNvPr id="44" name="Imagen 43" descr="logo_agryd_baj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5489" y="141894"/>
            <a:ext cx="859218" cy="859216"/>
          </a:xfrm>
          <a:prstGeom prst="rect">
            <a:avLst/>
          </a:prstGeom>
          <a:effectLst/>
        </p:spPr>
      </p:pic>
      <p:grpSp>
        <p:nvGrpSpPr>
          <p:cNvPr id="28" name="Agrupar 30"/>
          <p:cNvGrpSpPr/>
          <p:nvPr/>
        </p:nvGrpSpPr>
        <p:grpSpPr>
          <a:xfrm>
            <a:off x="447171" y="568689"/>
            <a:ext cx="4412174" cy="935791"/>
            <a:chOff x="2199840" y="692176"/>
            <a:chExt cx="4412174" cy="935791"/>
          </a:xfrm>
        </p:grpSpPr>
        <p:pic>
          <p:nvPicPr>
            <p:cNvPr id="32" name="Imagen 18" descr="cinta1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47067" y="692176"/>
              <a:ext cx="4064947" cy="935791"/>
            </a:xfrm>
            <a:prstGeom prst="rect">
              <a:avLst/>
            </a:prstGeom>
            <a:effectLst>
              <a:outerShdw blurRad="165100" dist="101600" dir="2700000">
                <a:srgbClr val="000000">
                  <a:alpha val="70000"/>
                </a:srgbClr>
              </a:outerShdw>
            </a:effectLst>
          </p:spPr>
        </p:pic>
        <p:sp>
          <p:nvSpPr>
            <p:cNvPr id="33" name="CuadroTexto 16"/>
            <p:cNvSpPr txBox="1"/>
            <p:nvPr/>
          </p:nvSpPr>
          <p:spPr>
            <a:xfrm>
              <a:off x="2199840" y="1049074"/>
              <a:ext cx="40214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ctr"/>
              <a:r>
                <a:rPr lang="es-CL" sz="2400" b="1" i="1" dirty="0">
                  <a:solidFill>
                    <a:srgbClr val="000090"/>
                  </a:solidFill>
                </a:rPr>
                <a:t>Gestión del recurso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9964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pull dir="u"/>
      </p:transition>
    </mc:Choice>
    <mc:Fallback>
      <p:transition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14" b="28678"/>
          <a:stretch/>
        </p:blipFill>
        <p:spPr>
          <a:xfrm>
            <a:off x="0" y="3590694"/>
            <a:ext cx="9128961" cy="328662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20783"/>
            <a:ext cx="4588099" cy="201174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893" y="2094456"/>
            <a:ext cx="4720107" cy="27135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B6A310-2B4D-4646-8595-E39F1014E2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380" y="250237"/>
            <a:ext cx="2100119" cy="2170546"/>
          </a:xfrm>
          <a:prstGeom prst="rect">
            <a:avLst/>
          </a:prstGeom>
        </p:spPr>
      </p:pic>
      <p:pic>
        <p:nvPicPr>
          <p:cNvPr id="10" name="Imagen 29" descr="HUINCHA AZUL TEXT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" y="0"/>
            <a:ext cx="4610100" cy="571502"/>
          </a:xfrm>
          <a:prstGeom prst="rect">
            <a:avLst/>
          </a:prstGeom>
        </p:spPr>
      </p:pic>
      <p:sp>
        <p:nvSpPr>
          <p:cNvPr id="11" name="Título 1"/>
          <p:cNvSpPr txBox="1">
            <a:spLocks/>
          </p:cNvSpPr>
          <p:nvPr/>
        </p:nvSpPr>
        <p:spPr>
          <a:xfrm>
            <a:off x="12700" y="2"/>
            <a:ext cx="4559300" cy="449383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b="1">
                <a:solidFill>
                  <a:schemeClr val="bg1"/>
                </a:solidFill>
              </a:rPr>
              <a:t>Nuestra Propuesta</a:t>
            </a:r>
            <a:endParaRPr lang="es-ES" sz="2400" b="1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21746" y="0"/>
            <a:ext cx="5118185" cy="6858000"/>
          </a:xfrm>
          <a:prstGeom prst="rect">
            <a:avLst/>
          </a:prstGeom>
        </p:spPr>
      </p:pic>
      <p:grpSp>
        <p:nvGrpSpPr>
          <p:cNvPr id="13" name="Agrupar 22"/>
          <p:cNvGrpSpPr/>
          <p:nvPr/>
        </p:nvGrpSpPr>
        <p:grpSpPr>
          <a:xfrm>
            <a:off x="-2690" y="691283"/>
            <a:ext cx="4064947" cy="935791"/>
            <a:chOff x="1113692" y="2757045"/>
            <a:chExt cx="4064947" cy="935791"/>
          </a:xfrm>
        </p:grpSpPr>
        <p:pic>
          <p:nvPicPr>
            <p:cNvPr id="14" name="Imagen 27" descr="huincha2.png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113692" y="2757045"/>
              <a:ext cx="4064947" cy="935791"/>
            </a:xfrm>
            <a:prstGeom prst="rect">
              <a:avLst/>
            </a:prstGeom>
            <a:effectLst>
              <a:outerShdw blurRad="165100" dist="101600" dir="2700000">
                <a:srgbClr val="000000">
                  <a:alpha val="70000"/>
                </a:srgbClr>
              </a:outerShdw>
            </a:effectLst>
          </p:spPr>
        </p:pic>
        <p:sp>
          <p:nvSpPr>
            <p:cNvPr id="15" name="CuadroTexto 28"/>
            <p:cNvSpPr txBox="1"/>
            <p:nvPr/>
          </p:nvSpPr>
          <p:spPr>
            <a:xfrm>
              <a:off x="2072125" y="3116458"/>
              <a:ext cx="19044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914400" lvl="1" indent="-457200" algn="ctr"/>
              <a:r>
                <a:rPr lang="es-CL" sz="2400" b="1" i="1" dirty="0">
                  <a:solidFill>
                    <a:srgbClr val="000090"/>
                  </a:solidFill>
                </a:rPr>
                <a:t>Capacitación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587669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1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55700" y="10414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Imagen 11" descr="drops-of-water-578897_1280.jpg"/>
          <p:cNvPicPr>
            <a:picLocks noChangeAspect="1"/>
          </p:cNvPicPr>
          <p:nvPr/>
        </p:nvPicPr>
        <p:blipFill>
          <a:blip r:embed="rId2">
            <a:alphaModFix amt="68000"/>
          </a:blip>
          <a:srcRect r="13927"/>
          <a:stretch>
            <a:fillRect/>
          </a:stretch>
        </p:blipFill>
        <p:spPr>
          <a:xfrm>
            <a:off x="-1" y="0"/>
            <a:ext cx="9153071" cy="6858000"/>
          </a:xfrm>
          <a:prstGeom prst="rect">
            <a:avLst/>
          </a:prstGeom>
        </p:spPr>
      </p:pic>
      <p:pic>
        <p:nvPicPr>
          <p:cNvPr id="4" name="Picture 3" descr="Captura de pantalla 2019-09-24 a la(s) 19.13.2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090" y="0"/>
            <a:ext cx="51780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083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drops-of-water-578897_1280.jpg"/>
          <p:cNvPicPr>
            <a:picLocks noChangeAspect="1"/>
          </p:cNvPicPr>
          <p:nvPr/>
        </p:nvPicPr>
        <p:blipFill>
          <a:blip r:embed="rId2">
            <a:alphaModFix amt="68000"/>
          </a:blip>
          <a:srcRect r="13927"/>
          <a:stretch>
            <a:fillRect/>
          </a:stretch>
        </p:blipFill>
        <p:spPr>
          <a:xfrm>
            <a:off x="-1" y="0"/>
            <a:ext cx="9153071" cy="6858000"/>
          </a:xfrm>
          <a:prstGeom prst="rect">
            <a:avLst/>
          </a:prstGeom>
        </p:spPr>
      </p:pic>
      <p:sp>
        <p:nvSpPr>
          <p:cNvPr id="17" name="Rectángulo 16"/>
          <p:cNvSpPr/>
          <p:nvPr/>
        </p:nvSpPr>
        <p:spPr>
          <a:xfrm>
            <a:off x="0" y="4763845"/>
            <a:ext cx="9153071" cy="1467622"/>
          </a:xfrm>
          <a:prstGeom prst="rect">
            <a:avLst/>
          </a:prstGeom>
          <a:solidFill>
            <a:schemeClr val="accent1">
              <a:lumMod val="50000"/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300" dirty="0"/>
          </a:p>
        </p:txBody>
      </p:sp>
      <p:pic>
        <p:nvPicPr>
          <p:cNvPr id="22" name="Imagen 21" descr="logo_agryd_baja.png">
            <a:hlinkClick r:id="rId3" action="ppaction://hlinkpres?slideindex=1&amp;slidetitle=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1073" y="1041195"/>
            <a:ext cx="2367987" cy="2367980"/>
          </a:xfrm>
          <a:prstGeom prst="rect">
            <a:avLst/>
          </a:prstGeom>
          <a:effectLst/>
        </p:spPr>
      </p:pic>
      <p:sp>
        <p:nvSpPr>
          <p:cNvPr id="2" name="TextBox 1"/>
          <p:cNvSpPr txBox="1"/>
          <p:nvPr/>
        </p:nvSpPr>
        <p:spPr>
          <a:xfrm>
            <a:off x="3183185" y="3928533"/>
            <a:ext cx="28634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/>
              <a:t>Muchas</a:t>
            </a:r>
            <a:r>
              <a:rPr lang="en-US" sz="2400" dirty="0"/>
              <a:t> gracias</a:t>
            </a:r>
          </a:p>
          <a:p>
            <a:pPr algn="ctr"/>
            <a:r>
              <a:rPr lang="en-US" sz="2400" dirty="0" err="1"/>
              <a:t>jose.moran@agryd.cl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31584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dissolve/>
      </p:transition>
    </mc:Choice>
    <mc:Fallback>
      <p:transition>
        <p:dissolv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Artículo">
      <a:dk1>
        <a:sysClr val="windowText" lastClr="000000"/>
      </a:dk1>
      <a:lt1>
        <a:sysClr val="window" lastClr="FFFFFF"/>
      </a:lt1>
      <a:dk2>
        <a:srgbClr val="212121"/>
      </a:dk2>
      <a:lt2>
        <a:srgbClr val="CDD4D7"/>
      </a:lt2>
      <a:accent1>
        <a:srgbClr val="1D86CD"/>
      </a:accent1>
      <a:accent2>
        <a:srgbClr val="732E9A"/>
      </a:accent2>
      <a:accent3>
        <a:srgbClr val="B50B1B"/>
      </a:accent3>
      <a:accent4>
        <a:srgbClr val="E8950E"/>
      </a:accent4>
      <a:accent5>
        <a:srgbClr val="55992B"/>
      </a:accent5>
      <a:accent6>
        <a:srgbClr val="2C9C89"/>
      </a:accent6>
      <a:hlink>
        <a:srgbClr val="EC4D4D"/>
      </a:hlink>
      <a:folHlink>
        <a:srgbClr val="F8CE8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Artículo">
    <a:dk1>
      <a:sysClr val="windowText" lastClr="000000"/>
    </a:dk1>
    <a:lt1>
      <a:sysClr val="window" lastClr="FFFFFF"/>
    </a:lt1>
    <a:dk2>
      <a:srgbClr val="212121"/>
    </a:dk2>
    <a:lt2>
      <a:srgbClr val="CDD4D7"/>
    </a:lt2>
    <a:accent1>
      <a:srgbClr val="1D86CD"/>
    </a:accent1>
    <a:accent2>
      <a:srgbClr val="732E9A"/>
    </a:accent2>
    <a:accent3>
      <a:srgbClr val="B50B1B"/>
    </a:accent3>
    <a:accent4>
      <a:srgbClr val="E8950E"/>
    </a:accent4>
    <a:accent5>
      <a:srgbClr val="55992B"/>
    </a:accent5>
    <a:accent6>
      <a:srgbClr val="2C9C89"/>
    </a:accent6>
    <a:hlink>
      <a:srgbClr val="EC4D4D"/>
    </a:hlink>
    <a:folHlink>
      <a:srgbClr val="F8CE8A"/>
    </a:folHlink>
  </a:clrScheme>
</a:themeOverride>
</file>

<file path=ppt/theme/themeOverride2.xml><?xml version="1.0" encoding="utf-8"?>
<a:themeOverride xmlns:a="http://schemas.openxmlformats.org/drawingml/2006/main">
  <a:clrScheme name="Artículo">
    <a:dk1>
      <a:sysClr val="windowText" lastClr="000000"/>
    </a:dk1>
    <a:lt1>
      <a:sysClr val="window" lastClr="FFFFFF"/>
    </a:lt1>
    <a:dk2>
      <a:srgbClr val="212121"/>
    </a:dk2>
    <a:lt2>
      <a:srgbClr val="CDD4D7"/>
    </a:lt2>
    <a:accent1>
      <a:srgbClr val="1D86CD"/>
    </a:accent1>
    <a:accent2>
      <a:srgbClr val="732E9A"/>
    </a:accent2>
    <a:accent3>
      <a:srgbClr val="B50B1B"/>
    </a:accent3>
    <a:accent4>
      <a:srgbClr val="E8950E"/>
    </a:accent4>
    <a:accent5>
      <a:srgbClr val="55992B"/>
    </a:accent5>
    <a:accent6>
      <a:srgbClr val="2C9C89"/>
    </a:accent6>
    <a:hlink>
      <a:srgbClr val="EC4D4D"/>
    </a:hlink>
    <a:folHlink>
      <a:srgbClr val="F8CE8A"/>
    </a:folHlink>
  </a:clrScheme>
</a:themeOverride>
</file>

<file path=ppt/theme/themeOverride3.xml><?xml version="1.0" encoding="utf-8"?>
<a:themeOverride xmlns:a="http://schemas.openxmlformats.org/drawingml/2006/main">
  <a:clrScheme name="Artículo">
    <a:dk1>
      <a:sysClr val="windowText" lastClr="000000"/>
    </a:dk1>
    <a:lt1>
      <a:sysClr val="window" lastClr="FFFFFF"/>
    </a:lt1>
    <a:dk2>
      <a:srgbClr val="212121"/>
    </a:dk2>
    <a:lt2>
      <a:srgbClr val="CDD4D7"/>
    </a:lt2>
    <a:accent1>
      <a:srgbClr val="1D86CD"/>
    </a:accent1>
    <a:accent2>
      <a:srgbClr val="732E9A"/>
    </a:accent2>
    <a:accent3>
      <a:srgbClr val="B50B1B"/>
    </a:accent3>
    <a:accent4>
      <a:srgbClr val="E8950E"/>
    </a:accent4>
    <a:accent5>
      <a:srgbClr val="55992B"/>
    </a:accent5>
    <a:accent6>
      <a:srgbClr val="2C9C89"/>
    </a:accent6>
    <a:hlink>
      <a:srgbClr val="EC4D4D"/>
    </a:hlink>
    <a:folHlink>
      <a:srgbClr val="F8CE8A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7159</TotalTime>
  <Words>963</Words>
  <Application>Microsoft Macintosh PowerPoint</Application>
  <PresentationFormat>Presentación en pantalla (4:3)</PresentationFormat>
  <Paragraphs>161</Paragraphs>
  <Slides>26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0" baseType="lpstr">
      <vt:lpstr>Arial</vt:lpstr>
      <vt:lpstr>Arial Bold</vt:lpstr>
      <vt:lpstr>Calibri</vt:lpstr>
      <vt:lpstr>Tema de Office</vt:lpstr>
      <vt:lpstr>Presentación de PowerPoint</vt:lpstr>
      <vt:lpstr>Objetivos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¿Qué pasa en Chile?</vt:lpstr>
      <vt:lpstr>Presentación de PowerPoint</vt:lpstr>
      <vt:lpstr>¿Qué pasa en Chile?</vt:lpstr>
      <vt:lpstr>¿Qué pasa en Chile?</vt:lpstr>
      <vt:lpstr>¿Qué pasa en Chile?</vt:lpstr>
      <vt:lpstr>¿Qué pasa en Chile?</vt:lpstr>
      <vt:lpstr>¿Qué pasa en Chile?</vt:lpstr>
      <vt:lpstr>¿Qué pasa en Chile?</vt:lpstr>
      <vt:lpstr>Presentación de PowerPoint</vt:lpstr>
      <vt:lpstr>Nuestra Propuesta</vt:lpstr>
      <vt:lpstr>Nuestra Propuesta</vt:lpstr>
      <vt:lpstr>Nuestra Propuesta</vt:lpstr>
      <vt:lpstr>Nuestra Propuesta</vt:lpstr>
      <vt:lpstr>Nuestra Propuesta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grave escasez hídrica de Chile ¿llegó para quedarse?</dc:title>
  <dc:creator>Jose Moran</dc:creator>
  <cp:lastModifiedBy>Alex Ignacio Rojas Sepúlveda</cp:lastModifiedBy>
  <cp:revision>126</cp:revision>
  <dcterms:created xsi:type="dcterms:W3CDTF">2015-05-12T01:05:02Z</dcterms:created>
  <dcterms:modified xsi:type="dcterms:W3CDTF">2019-10-03T15:23:47Z</dcterms:modified>
</cp:coreProperties>
</file>